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7601" r:id="rId2"/>
    <p:sldId id="7620" r:id="rId3"/>
    <p:sldId id="7619" r:id="rId4"/>
    <p:sldId id="7621" r:id="rId5"/>
    <p:sldId id="7622" r:id="rId6"/>
    <p:sldId id="7602" r:id="rId7"/>
    <p:sldId id="7613" r:id="rId8"/>
    <p:sldId id="7614" r:id="rId9"/>
    <p:sldId id="7615" r:id="rId10"/>
    <p:sldId id="7616" r:id="rId11"/>
    <p:sldId id="7617" r:id="rId12"/>
    <p:sldId id="7618" r:id="rId13"/>
    <p:sldId id="7603" r:id="rId14"/>
    <p:sldId id="7604" r:id="rId15"/>
    <p:sldId id="7605" r:id="rId16"/>
    <p:sldId id="287" r:id="rId17"/>
    <p:sldId id="7606" r:id="rId18"/>
    <p:sldId id="7607" r:id="rId19"/>
    <p:sldId id="7608" r:id="rId20"/>
    <p:sldId id="7611" r:id="rId21"/>
    <p:sldId id="7609" r:id="rId22"/>
    <p:sldId id="7610" r:id="rId23"/>
    <p:sldId id="7612"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a:srgbClr val="FF9900"/>
    <a:srgbClr val="FF7C80"/>
    <a:srgbClr val="FFCC66"/>
    <a:srgbClr val="DDDDDD"/>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754" autoAdjust="0"/>
  </p:normalViewPr>
  <p:slideViewPr>
    <p:cSldViewPr snapToGrid="0">
      <p:cViewPr varScale="1">
        <p:scale>
          <a:sx n="92" d="100"/>
          <a:sy n="92" d="100"/>
        </p:scale>
        <p:origin x="13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4E4956-D18A-483F-B3D2-8C759A94A41C}" type="datetimeFigureOut">
              <a:rPr kumimoji="1" lang="ja-JP" altLang="en-US" smtClean="0"/>
              <a:t>2025/3/25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793CC-644B-475D-AE65-C4BC8C05FA24}" type="slidenum">
              <a:rPr kumimoji="1" lang="ja-JP" altLang="en-US" smtClean="0"/>
              <a:t>‹#›</a:t>
            </a:fld>
            <a:endParaRPr kumimoji="1" lang="ja-JP" altLang="en-US"/>
          </a:p>
        </p:txBody>
      </p:sp>
    </p:spTree>
    <p:extLst>
      <p:ext uri="{BB962C8B-B14F-4D97-AF65-F5344CB8AC3E}">
        <p14:creationId xmlns:p14="http://schemas.microsoft.com/office/powerpoint/2010/main" val="36577267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2025/3/25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312283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2025/3/25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861651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2025/3/25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1846495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2025/3/25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263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2025/3/25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627140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2025/3/25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1750807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EC6C59B-7AD5-4F2E-B1BC-B70B877D38C8}" type="datetimeFigureOut">
              <a:rPr kumimoji="1" lang="ja-JP" altLang="en-US" smtClean="0"/>
              <a:t>2025/3/25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510922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EC6C59B-7AD5-4F2E-B1BC-B70B877D38C8}" type="datetimeFigureOut">
              <a:rPr kumimoji="1" lang="ja-JP" altLang="en-US" smtClean="0"/>
              <a:t>2025/3/25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919705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C6C59B-7AD5-4F2E-B1BC-B70B877D38C8}" type="datetimeFigureOut">
              <a:rPr kumimoji="1" lang="ja-JP" altLang="en-US" smtClean="0"/>
              <a:t>2025/3/25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831788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2025/3/25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688564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2025/3/25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287461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EC6C59B-7AD5-4F2E-B1BC-B70B877D38C8}" type="datetimeFigureOut">
              <a:rPr kumimoji="1" lang="ja-JP" altLang="en-US" smtClean="0"/>
              <a:t>2025/3/25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479448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9.jpe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3.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0BEC9A98-5ADB-5E35-DF40-CCC5CCFA9DB8}"/>
              </a:ext>
            </a:extLst>
          </p:cNvPr>
          <p:cNvSpPr txBox="1"/>
          <p:nvPr/>
        </p:nvSpPr>
        <p:spPr>
          <a:xfrm>
            <a:off x="272940" y="4293234"/>
            <a:ext cx="8480642" cy="215443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just"/>
            <a:r>
              <a:rPr kumimoji="1" lang="ja-JP" altLang="en-US" sz="2800" dirty="0">
                <a:solidFill>
                  <a:schemeClr val="bg1"/>
                </a:solidFill>
                <a:highlight>
                  <a:srgbClr val="000080"/>
                </a:highlight>
              </a:rPr>
              <a:t>研究課題</a:t>
            </a:r>
            <a:r>
              <a:rPr kumimoji="1" lang="en-US" altLang="ja-JP" sz="2800" dirty="0">
                <a:solidFill>
                  <a:schemeClr val="bg1"/>
                </a:solidFill>
              </a:rPr>
              <a:t> </a:t>
            </a:r>
          </a:p>
          <a:p>
            <a:pPr marL="285750" indent="-285750" algn="just">
              <a:spcAft>
                <a:spcPts val="1200"/>
              </a:spcAft>
              <a:buFont typeface="Arial" panose="020B0604020202020204" pitchFamily="34" charset="0"/>
              <a:buChar char="•"/>
            </a:pPr>
            <a:r>
              <a:rPr kumimoji="1" lang="ja-JP" altLang="en-US" sz="2400" dirty="0">
                <a:solidFill>
                  <a:srgbClr val="002060"/>
                </a:solidFill>
                <a:latin typeface="MS PGothic" panose="020B0600070205080204" pitchFamily="34" charset="-128"/>
                <a:ea typeface="MS PGothic" panose="020B0600070205080204" pitchFamily="34" charset="-128"/>
              </a:rPr>
              <a:t>モジュールの組合せを変えることで異なる作業効率を発揮するモジュラーロボットの特徴を生かした柔軟なモジュール配分</a:t>
            </a:r>
            <a:endParaRPr lang="en-US" altLang="ja-JP" sz="2400" dirty="0">
              <a:solidFill>
                <a:srgbClr val="002060"/>
              </a:solidFill>
              <a:latin typeface="MS PGothic" panose="020B0600070205080204" pitchFamily="34" charset="-128"/>
              <a:ea typeface="MS PGothic" panose="020B0600070205080204" pitchFamily="34" charset="-128"/>
            </a:endParaRPr>
          </a:p>
          <a:p>
            <a:pPr marL="285750" indent="-285750" algn="just">
              <a:buFont typeface="Arial" panose="020B0604020202020204" pitchFamily="34" charset="0"/>
              <a:buChar char="•"/>
            </a:pPr>
            <a:r>
              <a:rPr lang="ja-JP" altLang="en-US" sz="2400" dirty="0">
                <a:solidFill>
                  <a:srgbClr val="002060"/>
                </a:solidFill>
                <a:latin typeface="MS PGothic" panose="020B0600070205080204" pitchFamily="34" charset="-128"/>
                <a:ea typeface="MS PGothic" panose="020B0600070205080204" pitchFamily="34" charset="-128"/>
              </a:rPr>
              <a:t>予期せぬモジュールの故障やそれに伴うモジュラーロボットの組み換えを考慮する、ロバストなタスクアロケーション</a:t>
            </a:r>
            <a:endParaRPr lang="en-US" altLang="ja-JP" sz="2400" dirty="0">
              <a:solidFill>
                <a:srgbClr val="002060"/>
              </a:solidFill>
              <a:latin typeface="MS PGothic" panose="020B0600070205080204" pitchFamily="34" charset="-128"/>
              <a:ea typeface="MS PGothic" panose="020B0600070205080204" pitchFamily="34" charset="-128"/>
            </a:endParaRPr>
          </a:p>
        </p:txBody>
      </p:sp>
      <p:sp>
        <p:nvSpPr>
          <p:cNvPr id="8" name="タイトル 1">
            <a:extLst>
              <a:ext uri="{FF2B5EF4-FFF2-40B4-BE49-F238E27FC236}">
                <a16:creationId xmlns:a16="http://schemas.microsoft.com/office/drawing/2014/main" id="{5C74A8F5-C065-EBCA-E2CA-A310273AB23B}"/>
              </a:ext>
            </a:extLst>
          </p:cNvPr>
          <p:cNvSpPr txBox="1">
            <a:spLocks/>
          </p:cNvSpPr>
          <p:nvPr/>
        </p:nvSpPr>
        <p:spPr>
          <a:xfrm>
            <a:off x="838200" y="786364"/>
            <a:ext cx="728865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4400" dirty="0">
                <a:latin typeface="MS PGothic" panose="020B0600070205080204" pitchFamily="34" charset="-128"/>
                <a:ea typeface="MS PGothic" panose="020B0600070205080204" pitchFamily="34" charset="-128"/>
                <a:cs typeface="Arial" panose="020B0604020202020204" pitchFamily="34" charset="0"/>
              </a:rPr>
              <a:t>モジュラーロボット群に対する</a:t>
            </a:r>
            <a:endParaRPr lang="en-US" altLang="ja-JP" sz="4400" dirty="0">
              <a:latin typeface="MS PGothic" panose="020B0600070205080204" pitchFamily="34" charset="-128"/>
              <a:ea typeface="MS PGothic" panose="020B0600070205080204" pitchFamily="34" charset="-128"/>
              <a:cs typeface="Arial" panose="020B0604020202020204" pitchFamily="34" charset="0"/>
            </a:endParaRPr>
          </a:p>
          <a:p>
            <a:r>
              <a:rPr lang="ja-JP" altLang="en-US" sz="4400" dirty="0">
                <a:latin typeface="MS PGothic" panose="020B0600070205080204" pitchFamily="34" charset="-128"/>
                <a:ea typeface="MS PGothic" panose="020B0600070205080204" pitchFamily="34" charset="-128"/>
                <a:cs typeface="Arial" panose="020B0604020202020204" pitchFamily="34" charset="0"/>
              </a:rPr>
              <a:t>タスクアロケーション</a:t>
            </a:r>
            <a:endParaRPr kumimoji="1" lang="ja-JP" altLang="en-US" sz="4400" dirty="0">
              <a:latin typeface="MS PGothic" panose="020B0600070205080204" pitchFamily="34" charset="-128"/>
              <a:ea typeface="MS PGothic" panose="020B060007020508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F721F8E-8BD7-0E7C-5566-F13BBBDB6AEE}"/>
              </a:ext>
            </a:extLst>
          </p:cNvPr>
          <p:cNvSpPr txBox="1"/>
          <p:nvPr/>
        </p:nvSpPr>
        <p:spPr>
          <a:xfrm>
            <a:off x="272940" y="2414000"/>
            <a:ext cx="8480642" cy="138499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1165225" indent="-1152525" algn="just"/>
            <a:r>
              <a:rPr kumimoji="1" lang="ja-JP" altLang="en-US" sz="2800" dirty="0">
                <a:latin typeface="MS PGothic" panose="020B0600070205080204" pitchFamily="34" charset="-128"/>
                <a:ea typeface="MS PGothic" panose="020B0600070205080204" pitchFamily="34" charset="-128"/>
              </a:rPr>
              <a:t>目的：　ロボット群としてのタスク遂行に注目し、マクロな観点からモジュールの配分と、タスクの割り当て計画を行うアルゴリズムを開発する</a:t>
            </a:r>
          </a:p>
        </p:txBody>
      </p:sp>
    </p:spTree>
    <p:extLst>
      <p:ext uri="{BB962C8B-B14F-4D97-AF65-F5344CB8AC3E}">
        <p14:creationId xmlns:p14="http://schemas.microsoft.com/office/powerpoint/2010/main" val="2062528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タスク編</a:t>
            </a:r>
          </a:p>
        </p:txBody>
      </p:sp>
      <p:sp>
        <p:nvSpPr>
          <p:cNvPr id="4" name="正方形/長方形 3">
            <a:extLst>
              <a:ext uri="{FF2B5EF4-FFF2-40B4-BE49-F238E27FC236}">
                <a16:creationId xmlns:a16="http://schemas.microsoft.com/office/drawing/2014/main" id="{C7D5CD14-5947-40A8-BEEA-7F7DF9B27C10}"/>
              </a:ext>
            </a:extLst>
          </p:cNvPr>
          <p:cNvSpPr/>
          <p:nvPr/>
        </p:nvSpPr>
        <p:spPr>
          <a:xfrm>
            <a:off x="251738" y="1357519"/>
            <a:ext cx="8622097" cy="3400931"/>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運搬タスクと加工タスクに大別</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運搬能力と加工能力</a:t>
            </a: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の要求値を設定</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タスク間には依存関係がある（実行に際し，特定タスクの完了が必要）</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ロボットＡが</a:t>
            </a: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タスクＢ</a:t>
            </a: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を</a:t>
            </a: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実行可能な状態のことを「ＡがＢの待機状態」と呼ぶ</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各タスクにおいて待機状態のロボットの能力値合計が要求値以上で，依存タスクが完了しているとき，１ステップの間タスクが実行される</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各タスクは個別に仕事総量をもつ</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各タスクは１ステップで増加する仕事量を決める関数をもつ</a:t>
            </a:r>
            <a:endPar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p:txBody>
      </p:sp>
      <p:graphicFrame>
        <p:nvGraphicFramePr>
          <p:cNvPr id="6" name="表 2">
            <a:extLst>
              <a:ext uri="{FF2B5EF4-FFF2-40B4-BE49-F238E27FC236}">
                <a16:creationId xmlns:a16="http://schemas.microsoft.com/office/drawing/2014/main" id="{7F9F302E-E1AB-4DD9-B3B4-AFA0CAA01504}"/>
              </a:ext>
            </a:extLst>
          </p:cNvPr>
          <p:cNvGraphicFramePr>
            <a:graphicFrameLocks noGrp="1"/>
          </p:cNvGraphicFramePr>
          <p:nvPr>
            <p:extLst>
              <p:ext uri="{D42A27DB-BD31-4B8C-83A1-F6EECF244321}">
                <p14:modId xmlns:p14="http://schemas.microsoft.com/office/powerpoint/2010/main" val="3645113799"/>
              </p:ext>
            </p:extLst>
          </p:nvPr>
        </p:nvGraphicFramePr>
        <p:xfrm>
          <a:off x="251739" y="5322483"/>
          <a:ext cx="8622096" cy="1112520"/>
        </p:xfrm>
        <a:graphic>
          <a:graphicData uri="http://schemas.openxmlformats.org/drawingml/2006/table">
            <a:tbl>
              <a:tblPr firstRow="1" bandRow="1">
                <a:tableStyleId>{5C22544A-7EE6-4342-B048-85BDC9FD1C3A}</a:tableStyleId>
              </a:tblPr>
              <a:tblGrid>
                <a:gridCol w="1296506">
                  <a:extLst>
                    <a:ext uri="{9D8B030D-6E8A-4147-A177-3AD203B41FA5}">
                      <a16:colId xmlns:a16="http://schemas.microsoft.com/office/drawing/2014/main" val="122968371"/>
                    </a:ext>
                  </a:extLst>
                </a:gridCol>
                <a:gridCol w="7325590">
                  <a:extLst>
                    <a:ext uri="{9D8B030D-6E8A-4147-A177-3AD203B41FA5}">
                      <a16:colId xmlns:a16="http://schemas.microsoft.com/office/drawing/2014/main" val="532760805"/>
                    </a:ext>
                  </a:extLst>
                </a:gridCol>
              </a:tblGrid>
              <a:tr h="370840">
                <a:tc>
                  <a:txBody>
                    <a:bodyPr/>
                    <a:lstStyle/>
                    <a:p>
                      <a:r>
                        <a:rPr kumimoji="1" lang="ja-JP" altLang="en-US" dirty="0"/>
                        <a:t>カテゴリ</a:t>
                      </a:r>
                    </a:p>
                  </a:txBody>
                  <a:tcPr/>
                </a:tc>
                <a:tc>
                  <a:txBody>
                    <a:bodyPr/>
                    <a:lstStyle/>
                    <a:p>
                      <a:r>
                        <a:rPr kumimoji="1" lang="ja-JP" altLang="en-US" dirty="0"/>
                        <a:t>仕事増加量の計算式</a:t>
                      </a:r>
                    </a:p>
                  </a:txBody>
                  <a:tcPr/>
                </a:tc>
                <a:extLst>
                  <a:ext uri="{0D108BD9-81ED-4DB2-BD59-A6C34878D82A}">
                    <a16:rowId xmlns:a16="http://schemas.microsoft.com/office/drawing/2014/main" val="756848831"/>
                  </a:ext>
                </a:extLst>
              </a:tr>
              <a:tr h="370840">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運搬タスク</a:t>
                      </a:r>
                    </a:p>
                  </a:txBody>
                  <a:tcPr/>
                </a:tc>
                <a:tc>
                  <a:txBody>
                    <a:bodyPr/>
                    <a:lstStyle/>
                    <a:p>
                      <a:r>
                        <a:rPr kumimoji="1" lang="ja-JP" altLang="en-US" dirty="0">
                          <a:latin typeface="ＭＳ Ｐゴシック" panose="020B0600070205080204" pitchFamily="50" charset="-128"/>
                          <a:ea typeface="ＭＳ Ｐゴシック" panose="020B0600070205080204" pitchFamily="50" charset="-128"/>
                        </a:rPr>
                        <a:t>待機状態のロボットのうち最も移動能力の低いロボットの能力値</a:t>
                      </a:r>
                      <a:r>
                        <a:rPr kumimoji="1" lang="en-US" altLang="ja-JP" dirty="0">
                          <a:latin typeface="ＭＳ Ｐゴシック" panose="020B0600070205080204" pitchFamily="50" charset="-128"/>
                          <a:ea typeface="ＭＳ Ｐゴシック" panose="020B0600070205080204" pitchFamily="50" charset="-128"/>
                        </a:rPr>
                        <a:t>×0.5</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699448892"/>
                  </a:ext>
                </a:extLst>
              </a:tr>
              <a:tr h="370840">
                <a:tc>
                  <a:txBody>
                    <a:bodyPr/>
                    <a:lstStyle/>
                    <a:p>
                      <a:r>
                        <a:rPr kumimoji="1" lang="ja-JP" altLang="en-US" dirty="0">
                          <a:latin typeface="ＭＳ Ｐゴシック" panose="020B0600070205080204" pitchFamily="50" charset="-128"/>
                          <a:ea typeface="ＭＳ Ｐゴシック" panose="020B0600070205080204" pitchFamily="50" charset="-128"/>
                        </a:rPr>
                        <a:t>加工</a:t>
                      </a:r>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タスク</a:t>
                      </a:r>
                      <a:endParaRPr kumimoji="1" lang="ja-JP" altLang="en-US" dirty="0">
                        <a:latin typeface="ＭＳ Ｐゴシック" panose="020B0600070205080204" pitchFamily="50" charset="-128"/>
                        <a:ea typeface="ＭＳ Ｐゴシック" panose="020B0600070205080204" pitchFamily="50" charset="-128"/>
                      </a:endParaRPr>
                    </a:p>
                  </a:txBody>
                  <a:tcPr/>
                </a:tc>
                <a:tc>
                  <a:txBody>
                    <a:bodyPr/>
                    <a:lstStyle/>
                    <a:p>
                      <a:r>
                        <a:rPr kumimoji="1" lang="ja-JP" altLang="en-US" dirty="0">
                          <a:latin typeface="ＭＳ Ｐゴシック" panose="020B0600070205080204" pitchFamily="50" charset="-128"/>
                          <a:ea typeface="ＭＳ Ｐゴシック" panose="020B0600070205080204" pitchFamily="50" charset="-128"/>
                        </a:rPr>
                        <a:t>固定値（１）</a:t>
                      </a:r>
                    </a:p>
                  </a:txBody>
                  <a:tcPr/>
                </a:tc>
                <a:extLst>
                  <a:ext uri="{0D108BD9-81ED-4DB2-BD59-A6C34878D82A}">
                    <a16:rowId xmlns:a16="http://schemas.microsoft.com/office/drawing/2014/main" val="1108803350"/>
                  </a:ext>
                </a:extLst>
              </a:tr>
            </a:tbl>
          </a:graphicData>
        </a:graphic>
      </p:graphicFrame>
      <p:sp>
        <p:nvSpPr>
          <p:cNvPr id="7" name="テキスト ボックス 6">
            <a:extLst>
              <a:ext uri="{FF2B5EF4-FFF2-40B4-BE49-F238E27FC236}">
                <a16:creationId xmlns:a16="http://schemas.microsoft.com/office/drawing/2014/main" id="{6D90A9B0-4392-4660-A661-D824655283C1}"/>
              </a:ext>
            </a:extLst>
          </p:cNvPr>
          <p:cNvSpPr txBox="1"/>
          <p:nvPr/>
        </p:nvSpPr>
        <p:spPr>
          <a:xfrm>
            <a:off x="2558521" y="4860818"/>
            <a:ext cx="3956579" cy="461665"/>
          </a:xfrm>
          <a:prstGeom prst="rect">
            <a:avLst/>
          </a:prstGeom>
          <a:noFill/>
        </p:spPr>
        <p:txBody>
          <a:bodyPr wrap="square">
            <a:spAutoFit/>
          </a:bodyPr>
          <a:lstStyle/>
          <a:p>
            <a:pPr algn="ctr"/>
            <a:r>
              <a:rPr lang="ja-JP" altLang="en-US" sz="2400" dirty="0">
                <a:latin typeface="ＭＳ Ｐゴシック" panose="020B0600070205080204" pitchFamily="50" charset="-128"/>
                <a:ea typeface="ＭＳ Ｐゴシック" panose="020B0600070205080204" pitchFamily="50" charset="-128"/>
              </a:rPr>
              <a:t>１ステップの仕事量の例</a:t>
            </a:r>
            <a:endParaRPr lang="ja-JP" altLang="en-US" sz="2400" dirty="0"/>
          </a:p>
        </p:txBody>
      </p:sp>
    </p:spTree>
    <p:extLst>
      <p:ext uri="{BB962C8B-B14F-4D97-AF65-F5344CB8AC3E}">
        <p14:creationId xmlns:p14="http://schemas.microsoft.com/office/powerpoint/2010/main" val="1308609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タスク編（つづき）</a:t>
            </a:r>
          </a:p>
        </p:txBody>
      </p:sp>
      <p:sp>
        <p:nvSpPr>
          <p:cNvPr id="4" name="正方形/長方形 3">
            <a:extLst>
              <a:ext uri="{FF2B5EF4-FFF2-40B4-BE49-F238E27FC236}">
                <a16:creationId xmlns:a16="http://schemas.microsoft.com/office/drawing/2014/main" id="{C7D5CD14-5947-40A8-BEEA-7F7DF9B27C10}"/>
              </a:ext>
            </a:extLst>
          </p:cNvPr>
          <p:cNvSpPr/>
          <p:nvPr/>
        </p:nvSpPr>
        <p:spPr>
          <a:xfrm>
            <a:off x="251738" y="1357519"/>
            <a:ext cx="8622097" cy="2554545"/>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運搬タスクの仕事総量は目的地間の距離</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加工タスクの仕事総量は必要な作業ステップ数に該当</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タスク中であろうとも，バッテリー切れの前に必ず充電に戻るため，バッテリー切れ行動不能は通常起こらない．</a:t>
            </a: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モジュール組み換えで起こる可能性はある．</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バッテリー切れへの対応はしない</a:t>
            </a:r>
          </a:p>
        </p:txBody>
      </p:sp>
    </p:spTree>
    <p:extLst>
      <p:ext uri="{BB962C8B-B14F-4D97-AF65-F5344CB8AC3E}">
        <p14:creationId xmlns:p14="http://schemas.microsoft.com/office/powerpoint/2010/main" val="875053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故障シナリオ編</a:t>
            </a:r>
          </a:p>
        </p:txBody>
      </p:sp>
      <p:sp>
        <p:nvSpPr>
          <p:cNvPr id="4" name="正方形/長方形 3">
            <a:extLst>
              <a:ext uri="{FF2B5EF4-FFF2-40B4-BE49-F238E27FC236}">
                <a16:creationId xmlns:a16="http://schemas.microsoft.com/office/drawing/2014/main" id="{C7D5CD14-5947-40A8-BEEA-7F7DF9B27C10}"/>
              </a:ext>
            </a:extLst>
          </p:cNvPr>
          <p:cNvSpPr/>
          <p:nvPr/>
        </p:nvSpPr>
        <p:spPr>
          <a:xfrm>
            <a:off x="251738" y="1357519"/>
            <a:ext cx="8622097" cy="155427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行動内容に依存した確率で故障するシナリオ</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モジュールの種類に依存した確率で故障するシナリオ</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endPar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p:txBody>
      </p:sp>
    </p:spTree>
    <p:extLst>
      <p:ext uri="{BB962C8B-B14F-4D97-AF65-F5344CB8AC3E}">
        <p14:creationId xmlns:p14="http://schemas.microsoft.com/office/powerpoint/2010/main" val="1111704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414AF-4D74-F902-726E-2B181B2FDBB6}"/>
            </a:ext>
          </a:extLst>
        </p:cNvPr>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20F9B87-A7F3-F402-43C8-6E13836BA72D}"/>
              </a:ext>
            </a:extLst>
          </p:cNvPr>
          <p:cNvSpPr/>
          <p:nvPr/>
        </p:nvSpPr>
        <p:spPr>
          <a:xfrm>
            <a:off x="2995409" y="4217902"/>
            <a:ext cx="1542625" cy="1296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タイトル 1">
            <a:extLst>
              <a:ext uri="{FF2B5EF4-FFF2-40B4-BE49-F238E27FC236}">
                <a16:creationId xmlns:a16="http://schemas.microsoft.com/office/drawing/2014/main" id="{86B11BEC-8F3E-1B65-E426-8EBF0B01C5B5}"/>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技術的なカベ</a:t>
            </a:r>
            <a:br>
              <a:rPr lang="en-US" altLang="ja-JP" dirty="0">
                <a:latin typeface="ＭＳ Ｐゴシック" panose="020B0600070205080204" pitchFamily="50" charset="-128"/>
                <a:ea typeface="ＭＳ Ｐゴシック" panose="020B0600070205080204" pitchFamily="50" charset="-128"/>
              </a:rPr>
            </a:br>
            <a:r>
              <a:rPr lang="ja-JP" altLang="en-US" sz="2700" dirty="0">
                <a:solidFill>
                  <a:schemeClr val="tx2">
                    <a:lumMod val="75000"/>
                    <a:lumOff val="25000"/>
                  </a:schemeClr>
                </a:solidFill>
                <a:latin typeface="MS PGothic" panose="020B0600070205080204" pitchFamily="34" charset="-128"/>
                <a:ea typeface="MS PGothic" panose="020B0600070205080204" pitchFamily="34" charset="-128"/>
                <a:cs typeface="Arial" panose="020B0604020202020204" pitchFamily="34" charset="0"/>
              </a:rPr>
              <a:t>２種類の最適化問題</a:t>
            </a:r>
            <a:endParaRPr lang="ja-JP" altLang="en-US" dirty="0">
              <a:solidFill>
                <a:schemeClr val="tx2">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2" name="Picture 2">
            <a:extLst>
              <a:ext uri="{FF2B5EF4-FFF2-40B4-BE49-F238E27FC236}">
                <a16:creationId xmlns:a16="http://schemas.microsoft.com/office/drawing/2014/main" id="{6B9FB760-068D-DF66-F250-8F1AFD4558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641" t="7357" r="20959" b="18643"/>
          <a:stretch/>
        </p:blipFill>
        <p:spPr bwMode="auto">
          <a:xfrm>
            <a:off x="764712" y="4812889"/>
            <a:ext cx="1158915" cy="7978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2555DF2B-8355-0F11-E330-5AA5B3E260B7}"/>
              </a:ext>
            </a:extLst>
          </p:cNvPr>
          <p:cNvSpPr txBox="1"/>
          <p:nvPr/>
        </p:nvSpPr>
        <p:spPr>
          <a:xfrm>
            <a:off x="149452" y="3967007"/>
            <a:ext cx="2642203" cy="707886"/>
          </a:xfrm>
          <a:prstGeom prst="rect">
            <a:avLst/>
          </a:prstGeom>
          <a:noFill/>
        </p:spPr>
        <p:txBody>
          <a:bodyPr wrap="square" rtlCol="0">
            <a:spAutoFit/>
          </a:bodyPr>
          <a:lstStyle/>
          <a:p>
            <a:pPr algn="ctr" defTabSz="914400">
              <a:defRPr/>
            </a:pPr>
            <a:r>
              <a:rPr lang="ja-JP" altLang="en-US" sz="2000" dirty="0">
                <a:latin typeface="ＭＳ Ｐゴシック" panose="020B0600070205080204" pitchFamily="50" charset="-128"/>
                <a:ea typeface="ＭＳ Ｐゴシック" panose="020B0600070205080204" pitchFamily="50" charset="-128"/>
              </a:rPr>
              <a:t>利用可能な</a:t>
            </a:r>
            <a:endParaRPr lang="en-US" altLang="ja-JP" sz="2000" dirty="0">
              <a:latin typeface="ＭＳ Ｐゴシック" panose="020B0600070205080204" pitchFamily="50" charset="-128"/>
              <a:ea typeface="ＭＳ Ｐゴシック" panose="020B0600070205080204" pitchFamily="50" charset="-128"/>
            </a:endParaRPr>
          </a:p>
          <a:p>
            <a:pPr algn="ctr" defTabSz="914400">
              <a:defRPr/>
            </a:pPr>
            <a:r>
              <a:rPr lang="ja-JP" altLang="en-US" sz="2000" dirty="0">
                <a:latin typeface="ＭＳ Ｐゴシック" panose="020B0600070205080204" pitchFamily="50" charset="-128"/>
                <a:ea typeface="ＭＳ Ｐゴシック" panose="020B0600070205080204" pitchFamily="50" charset="-128"/>
              </a:rPr>
              <a:t>モジュールリソース</a:t>
            </a:r>
            <a:endParaRPr lang="en-US" altLang="ja-JP" sz="2000" dirty="0">
              <a:solidFill>
                <a:prstClr val="black"/>
              </a:solidFill>
              <a:latin typeface="ＭＳ Ｐゴシック" panose="020B0600070205080204" pitchFamily="50" charset="-128"/>
              <a:ea typeface="ＭＳ Ｐゴシック" panose="020B0600070205080204" pitchFamily="50" charset="-128"/>
            </a:endParaRPr>
          </a:p>
        </p:txBody>
      </p:sp>
      <p:pic>
        <p:nvPicPr>
          <p:cNvPr id="4" name="Picture 4">
            <a:extLst>
              <a:ext uri="{FF2B5EF4-FFF2-40B4-BE49-F238E27FC236}">
                <a16:creationId xmlns:a16="http://schemas.microsoft.com/office/drawing/2014/main" id="{D19EDF0A-FBCA-23F8-13C8-F7A3712C53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8" t="11851" r="26327" b="11396"/>
          <a:stretch/>
        </p:blipFill>
        <p:spPr bwMode="auto">
          <a:xfrm>
            <a:off x="1451689" y="5591310"/>
            <a:ext cx="1319637" cy="90996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455CB2F-9AF0-02AF-2303-CC861C3FBFC3}"/>
              </a:ext>
            </a:extLst>
          </p:cNvPr>
          <p:cNvSpPr txBox="1"/>
          <p:nvPr/>
        </p:nvSpPr>
        <p:spPr>
          <a:xfrm>
            <a:off x="1307327" y="5263379"/>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Limb</a:t>
            </a:r>
          </a:p>
        </p:txBody>
      </p:sp>
      <p:sp>
        <p:nvSpPr>
          <p:cNvPr id="6" name="テキスト ボックス 5">
            <a:extLst>
              <a:ext uri="{FF2B5EF4-FFF2-40B4-BE49-F238E27FC236}">
                <a16:creationId xmlns:a16="http://schemas.microsoft.com/office/drawing/2014/main" id="{3DBA9D3F-951F-1F0C-8A3A-6A42E2E351CE}"/>
              </a:ext>
            </a:extLst>
          </p:cNvPr>
          <p:cNvSpPr txBox="1"/>
          <p:nvPr/>
        </p:nvSpPr>
        <p:spPr>
          <a:xfrm>
            <a:off x="1959053" y="6297146"/>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Wheel</a:t>
            </a:r>
          </a:p>
        </p:txBody>
      </p:sp>
      <p:pic>
        <p:nvPicPr>
          <p:cNvPr id="7" name="図 6">
            <a:extLst>
              <a:ext uri="{FF2B5EF4-FFF2-40B4-BE49-F238E27FC236}">
                <a16:creationId xmlns:a16="http://schemas.microsoft.com/office/drawing/2014/main" id="{FAF857DD-C81A-55C5-1E06-A05578947FCB}"/>
              </a:ext>
            </a:extLst>
          </p:cNvPr>
          <p:cNvPicPr>
            <a:picLocks noChangeAspect="1"/>
          </p:cNvPicPr>
          <p:nvPr/>
        </p:nvPicPr>
        <p:blipFill rotWithShape="1">
          <a:blip r:embed="rId4"/>
          <a:srcRect l="16237" t="11826" r="16725" b="29754"/>
          <a:stretch/>
        </p:blipFill>
        <p:spPr>
          <a:xfrm>
            <a:off x="92895" y="5608738"/>
            <a:ext cx="1251274" cy="873074"/>
          </a:xfrm>
          <a:prstGeom prst="ellipse">
            <a:avLst/>
          </a:prstGeom>
          <a:ln>
            <a:noFill/>
          </a:ln>
          <a:effectLst>
            <a:softEdge rad="112500"/>
          </a:effectLst>
        </p:spPr>
      </p:pic>
      <p:sp>
        <p:nvSpPr>
          <p:cNvPr id="8" name="テキスト ボックス 7">
            <a:extLst>
              <a:ext uri="{FF2B5EF4-FFF2-40B4-BE49-F238E27FC236}">
                <a16:creationId xmlns:a16="http://schemas.microsoft.com/office/drawing/2014/main" id="{82186E51-0C97-F2F9-536F-4E8B42BCAD19}"/>
              </a:ext>
            </a:extLst>
          </p:cNvPr>
          <p:cNvSpPr txBox="1"/>
          <p:nvPr/>
        </p:nvSpPr>
        <p:spPr>
          <a:xfrm>
            <a:off x="675231" y="6311371"/>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Body</a:t>
            </a:r>
          </a:p>
        </p:txBody>
      </p:sp>
      <p:pic>
        <p:nvPicPr>
          <p:cNvPr id="9" name="Picture 6" descr="矢印 右上がりイラスト｜無料イラスト・フリー素材なら「イラストAC」">
            <a:extLst>
              <a:ext uri="{FF2B5EF4-FFF2-40B4-BE49-F238E27FC236}">
                <a16:creationId xmlns:a16="http://schemas.microsoft.com/office/drawing/2014/main" id="{B6DF61C7-72BE-2642-C86C-69C1AF8C875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2323" y="5382177"/>
            <a:ext cx="1443848" cy="969245"/>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86CC2678-03C0-5EB2-3FAF-08185A740F2A}"/>
              </a:ext>
            </a:extLst>
          </p:cNvPr>
          <p:cNvSpPr txBox="1"/>
          <p:nvPr/>
        </p:nvSpPr>
        <p:spPr>
          <a:xfrm>
            <a:off x="2852211" y="3259121"/>
            <a:ext cx="3068008"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特性の異なる様々な</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モジュール組合せ</a:t>
            </a:r>
            <a:endParaRPr lang="en-US" altLang="ja-JP" sz="2000" dirty="0">
              <a:latin typeface="ＭＳ Ｐゴシック" panose="020B0600070205080204" pitchFamily="50" charset="-128"/>
              <a:ea typeface="ＭＳ Ｐゴシック" panose="020B0600070205080204" pitchFamily="50" charset="-128"/>
            </a:endParaRPr>
          </a:p>
        </p:txBody>
      </p:sp>
      <p:sp>
        <p:nvSpPr>
          <p:cNvPr id="12" name="四角形: 角を丸くする 11">
            <a:extLst>
              <a:ext uri="{FF2B5EF4-FFF2-40B4-BE49-F238E27FC236}">
                <a16:creationId xmlns:a16="http://schemas.microsoft.com/office/drawing/2014/main" id="{8916D2CB-8C2E-7E64-79D4-48F35F05EB08}"/>
              </a:ext>
            </a:extLst>
          </p:cNvPr>
          <p:cNvSpPr/>
          <p:nvPr/>
        </p:nvSpPr>
        <p:spPr>
          <a:xfrm>
            <a:off x="4608263" y="4217902"/>
            <a:ext cx="1476752" cy="1296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30C02B4-E7F5-69B1-698E-0B83EFE34626}"/>
              </a:ext>
            </a:extLst>
          </p:cNvPr>
          <p:cNvPicPr>
            <a:picLocks noChangeAspect="1"/>
          </p:cNvPicPr>
          <p:nvPr/>
        </p:nvPicPr>
        <p:blipFill rotWithShape="1">
          <a:blip r:embed="rId6">
            <a:extLst>
              <a:ext uri="{28A0092B-C50C-407E-A947-70E740481C1C}">
                <a14:useLocalDpi xmlns:a14="http://schemas.microsoft.com/office/drawing/2010/main" val="0"/>
              </a:ext>
            </a:extLst>
          </a:blip>
          <a:srcRect l="5353" t="59764" r="53585"/>
          <a:stretch/>
        </p:blipFill>
        <p:spPr>
          <a:xfrm>
            <a:off x="4769036" y="4463155"/>
            <a:ext cx="1140199" cy="800224"/>
          </a:xfrm>
          <a:prstGeom prst="rect">
            <a:avLst/>
          </a:prstGeom>
        </p:spPr>
      </p:pic>
      <p:pic>
        <p:nvPicPr>
          <p:cNvPr id="14" name="図 13">
            <a:extLst>
              <a:ext uri="{FF2B5EF4-FFF2-40B4-BE49-F238E27FC236}">
                <a16:creationId xmlns:a16="http://schemas.microsoft.com/office/drawing/2014/main" id="{4819DB2A-CCCA-7FB0-C59B-38E24E63F68F}"/>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5353" t="13155" r="53585" b="42048"/>
          <a:stretch/>
        </p:blipFill>
        <p:spPr>
          <a:xfrm>
            <a:off x="3083593" y="4472050"/>
            <a:ext cx="987660" cy="771742"/>
          </a:xfrm>
          <a:prstGeom prst="rect">
            <a:avLst/>
          </a:prstGeom>
        </p:spPr>
      </p:pic>
      <p:sp>
        <p:nvSpPr>
          <p:cNvPr id="15" name="テキスト ボックス 14">
            <a:extLst>
              <a:ext uri="{FF2B5EF4-FFF2-40B4-BE49-F238E27FC236}">
                <a16:creationId xmlns:a16="http://schemas.microsoft.com/office/drawing/2014/main" id="{88F7FFCA-6AAF-B97A-2EED-6E6F1961B7DB}"/>
              </a:ext>
            </a:extLst>
          </p:cNvPr>
          <p:cNvSpPr txBox="1"/>
          <p:nvPr/>
        </p:nvSpPr>
        <p:spPr>
          <a:xfrm>
            <a:off x="3965441" y="4906154"/>
            <a:ext cx="572593" cy="369332"/>
          </a:xfrm>
          <a:prstGeom prst="rect">
            <a:avLst/>
          </a:prstGeom>
          <a:noFill/>
        </p:spPr>
        <p:txBody>
          <a:bodyPr wrap="squar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sp>
        <p:nvSpPr>
          <p:cNvPr id="16" name="テキスト ボックス 15">
            <a:extLst>
              <a:ext uri="{FF2B5EF4-FFF2-40B4-BE49-F238E27FC236}">
                <a16:creationId xmlns:a16="http://schemas.microsoft.com/office/drawing/2014/main" id="{D3AD1EF1-094E-44DD-C1C3-331FEE0ACD46}"/>
              </a:ext>
            </a:extLst>
          </p:cNvPr>
          <p:cNvSpPr txBox="1"/>
          <p:nvPr/>
        </p:nvSpPr>
        <p:spPr>
          <a:xfrm>
            <a:off x="3166846" y="4017817"/>
            <a:ext cx="1052101" cy="369332"/>
          </a:xfrm>
          <a:prstGeom prst="rect">
            <a:avLst/>
          </a:prstGeom>
          <a:solidFill>
            <a:schemeClr val="bg1"/>
          </a:solidFill>
        </p:spPr>
        <p:txBody>
          <a:bodyPr wrap="square">
            <a:spAutoFit/>
          </a:bodyPr>
          <a:lstStyle/>
          <a:p>
            <a:pPr algn="ctr"/>
            <a:r>
              <a:rPr lang="ja-JP" altLang="en-US" dirty="0">
                <a:latin typeface="ＭＳ Ｐゴシック" panose="020B0600070205080204" pitchFamily="50" charset="-128"/>
                <a:ea typeface="ＭＳ Ｐゴシック" panose="020B0600070205080204" pitchFamily="50" charset="-128"/>
              </a:rPr>
              <a:t>プラン</a:t>
            </a:r>
            <a:r>
              <a:rPr lang="en-US" altLang="ja-JP" dirty="0">
                <a:latin typeface="ＭＳ Ｐゴシック" panose="020B0600070205080204" pitchFamily="50" charset="-128"/>
                <a:ea typeface="ＭＳ Ｐゴシック" panose="020B0600070205080204" pitchFamily="50" charset="-128"/>
              </a:rPr>
              <a:t>A</a:t>
            </a:r>
            <a:endParaRPr lang="ja-JP" altLang="en-US" dirty="0"/>
          </a:p>
        </p:txBody>
      </p:sp>
      <p:sp>
        <p:nvSpPr>
          <p:cNvPr id="17" name="テキスト ボックス 16">
            <a:extLst>
              <a:ext uri="{FF2B5EF4-FFF2-40B4-BE49-F238E27FC236}">
                <a16:creationId xmlns:a16="http://schemas.microsoft.com/office/drawing/2014/main" id="{DC734336-09CC-5B33-CCA8-B86C9F9F4051}"/>
              </a:ext>
            </a:extLst>
          </p:cNvPr>
          <p:cNvSpPr txBox="1"/>
          <p:nvPr/>
        </p:nvSpPr>
        <p:spPr>
          <a:xfrm>
            <a:off x="4812017" y="4017817"/>
            <a:ext cx="1042734" cy="369332"/>
          </a:xfrm>
          <a:prstGeom prst="rect">
            <a:avLst/>
          </a:prstGeom>
          <a:solidFill>
            <a:schemeClr val="bg1"/>
          </a:solidFill>
        </p:spPr>
        <p:txBody>
          <a:bodyPr wrap="square">
            <a:spAutoFit/>
          </a:bodyPr>
          <a:lstStyle/>
          <a:p>
            <a:pPr algn="ctr"/>
            <a:r>
              <a:rPr lang="ja-JP" altLang="en-US" dirty="0">
                <a:latin typeface="ＭＳ Ｐゴシック" panose="020B0600070205080204" pitchFamily="50" charset="-128"/>
                <a:ea typeface="ＭＳ Ｐゴシック" panose="020B0600070205080204" pitchFamily="50" charset="-128"/>
              </a:rPr>
              <a:t>プラン</a:t>
            </a:r>
            <a:r>
              <a:rPr lang="en-US" altLang="ja-JP" dirty="0">
                <a:latin typeface="ＭＳ Ｐゴシック" panose="020B0600070205080204" pitchFamily="50" charset="-128"/>
                <a:ea typeface="ＭＳ Ｐゴシック" panose="020B0600070205080204" pitchFamily="50" charset="-128"/>
              </a:rPr>
              <a:t>B</a:t>
            </a:r>
            <a:endParaRPr lang="ja-JP" altLang="en-US" dirty="0"/>
          </a:p>
        </p:txBody>
      </p:sp>
      <p:sp>
        <p:nvSpPr>
          <p:cNvPr id="18" name="テキスト ボックス 17">
            <a:extLst>
              <a:ext uri="{FF2B5EF4-FFF2-40B4-BE49-F238E27FC236}">
                <a16:creationId xmlns:a16="http://schemas.microsoft.com/office/drawing/2014/main" id="{E7CBCFBF-4B1D-EF35-8B07-0EC6A2683182}"/>
              </a:ext>
            </a:extLst>
          </p:cNvPr>
          <p:cNvSpPr txBox="1"/>
          <p:nvPr/>
        </p:nvSpPr>
        <p:spPr>
          <a:xfrm>
            <a:off x="3062340" y="5928303"/>
            <a:ext cx="3068008"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モジュールの</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配分プラン</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en-US" altLang="ja-JP" sz="2000" dirty="0">
              <a:solidFill>
                <a:srgbClr val="FF0000"/>
              </a:solidFill>
              <a:latin typeface="ＭＳ Ｐゴシック" panose="020B0600070205080204" pitchFamily="50" charset="-128"/>
              <a:ea typeface="ＭＳ Ｐゴシック" panose="020B0600070205080204" pitchFamily="50" charset="-128"/>
            </a:endParaRPr>
          </a:p>
        </p:txBody>
      </p:sp>
      <p:sp>
        <p:nvSpPr>
          <p:cNvPr id="20" name="テキスト ボックス 19">
            <a:extLst>
              <a:ext uri="{FF2B5EF4-FFF2-40B4-BE49-F238E27FC236}">
                <a16:creationId xmlns:a16="http://schemas.microsoft.com/office/drawing/2014/main" id="{36D292D0-A102-3AFC-4C71-2C13DC51914D}"/>
              </a:ext>
            </a:extLst>
          </p:cNvPr>
          <p:cNvSpPr txBox="1"/>
          <p:nvPr/>
        </p:nvSpPr>
        <p:spPr>
          <a:xfrm>
            <a:off x="6206494" y="2258990"/>
            <a:ext cx="2849141"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各ロボットに適した</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タスクの割り当て</a:t>
            </a:r>
            <a:endParaRPr lang="ja-JP" altLang="en-US" sz="2000" dirty="0"/>
          </a:p>
        </p:txBody>
      </p:sp>
      <p:cxnSp>
        <p:nvCxnSpPr>
          <p:cNvPr id="21" name="直線矢印コネクタ 20">
            <a:extLst>
              <a:ext uri="{FF2B5EF4-FFF2-40B4-BE49-F238E27FC236}">
                <a16:creationId xmlns:a16="http://schemas.microsoft.com/office/drawing/2014/main" id="{80BFCBA3-3471-24A5-5ADF-FD22780A686E}"/>
              </a:ext>
            </a:extLst>
          </p:cNvPr>
          <p:cNvCxnSpPr>
            <a:cxnSpLocks/>
          </p:cNvCxnSpPr>
          <p:nvPr/>
        </p:nvCxnSpPr>
        <p:spPr>
          <a:xfrm>
            <a:off x="6946550" y="4649972"/>
            <a:ext cx="19080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6E9B2D52-3422-46DB-B207-C65B62770975}"/>
              </a:ext>
            </a:extLst>
          </p:cNvPr>
          <p:cNvCxnSpPr>
            <a:cxnSpLocks/>
          </p:cNvCxnSpPr>
          <p:nvPr/>
        </p:nvCxnSpPr>
        <p:spPr>
          <a:xfrm flipV="1">
            <a:off x="6956075" y="3465024"/>
            <a:ext cx="0" cy="1179137"/>
          </a:xfrm>
          <a:prstGeom prst="straightConnector1">
            <a:avLst/>
          </a:prstGeom>
          <a:ln w="28575">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E61F3699-75C6-3655-FD8B-DEF67FB7B177}"/>
              </a:ext>
            </a:extLst>
          </p:cNvPr>
          <p:cNvSpPr txBox="1"/>
          <p:nvPr/>
        </p:nvSpPr>
        <p:spPr>
          <a:xfrm>
            <a:off x="8139146" y="4749920"/>
            <a:ext cx="738253"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時間</a:t>
            </a:r>
            <a:endParaRPr lang="ja-JP" altLang="en-US" sz="1600" dirty="0"/>
          </a:p>
        </p:txBody>
      </p:sp>
      <p:sp>
        <p:nvSpPr>
          <p:cNvPr id="24" name="正方形/長方形 23">
            <a:extLst>
              <a:ext uri="{FF2B5EF4-FFF2-40B4-BE49-F238E27FC236}">
                <a16:creationId xmlns:a16="http://schemas.microsoft.com/office/drawing/2014/main" id="{C530C316-A97F-6096-FDE6-1B7035BC7BA7}"/>
              </a:ext>
            </a:extLst>
          </p:cNvPr>
          <p:cNvSpPr/>
          <p:nvPr/>
        </p:nvSpPr>
        <p:spPr>
          <a:xfrm>
            <a:off x="7084171" y="3590335"/>
            <a:ext cx="510489"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9C644A44-B731-B4D0-CDBB-6D2B51046046}"/>
              </a:ext>
            </a:extLst>
          </p:cNvPr>
          <p:cNvSpPr txBox="1"/>
          <p:nvPr/>
        </p:nvSpPr>
        <p:spPr>
          <a:xfrm>
            <a:off x="6213109" y="4015198"/>
            <a:ext cx="1045720"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ロボ②</a:t>
            </a:r>
            <a:endParaRPr lang="ja-JP" altLang="en-US" sz="1600" dirty="0"/>
          </a:p>
        </p:txBody>
      </p:sp>
      <p:sp>
        <p:nvSpPr>
          <p:cNvPr id="26" name="テキスト ボックス 25">
            <a:extLst>
              <a:ext uri="{FF2B5EF4-FFF2-40B4-BE49-F238E27FC236}">
                <a16:creationId xmlns:a16="http://schemas.microsoft.com/office/drawing/2014/main" id="{BA1B7196-F1B2-77B4-B9FD-25830FC7767A}"/>
              </a:ext>
            </a:extLst>
          </p:cNvPr>
          <p:cNvSpPr txBox="1"/>
          <p:nvPr/>
        </p:nvSpPr>
        <p:spPr>
          <a:xfrm rot="5400000">
            <a:off x="6377512" y="4364248"/>
            <a:ext cx="390530" cy="400110"/>
          </a:xfrm>
          <a:prstGeom prst="rect">
            <a:avLst/>
          </a:prstGeom>
          <a:noFill/>
        </p:spPr>
        <p:txBody>
          <a:bodyPr wrap="square">
            <a:spAutoFit/>
          </a:bodyPr>
          <a:lstStyle/>
          <a:p>
            <a:r>
              <a:rPr lang="en-US" altLang="ja-JP" sz="2000" dirty="0">
                <a:latin typeface="ＭＳ Ｐゴシック" panose="020B0600070205080204" pitchFamily="50" charset="-128"/>
                <a:ea typeface="ＭＳ Ｐゴシック" panose="020B0600070205080204" pitchFamily="50" charset="-128"/>
              </a:rPr>
              <a:t>…</a:t>
            </a:r>
            <a:endParaRPr lang="ja-JP" altLang="en-US" sz="2000" dirty="0"/>
          </a:p>
        </p:txBody>
      </p:sp>
      <p:sp>
        <p:nvSpPr>
          <p:cNvPr id="27" name="正方形/長方形 26">
            <a:extLst>
              <a:ext uri="{FF2B5EF4-FFF2-40B4-BE49-F238E27FC236}">
                <a16:creationId xmlns:a16="http://schemas.microsoft.com/office/drawing/2014/main" id="{6A650917-F3CD-49E8-2DCA-4FA7F7EE260E}"/>
              </a:ext>
            </a:extLst>
          </p:cNvPr>
          <p:cNvSpPr/>
          <p:nvPr/>
        </p:nvSpPr>
        <p:spPr>
          <a:xfrm>
            <a:off x="6691550" y="3078519"/>
            <a:ext cx="144000" cy="21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CAF346C6-0059-69D9-4941-D7ADA4124BED}"/>
              </a:ext>
            </a:extLst>
          </p:cNvPr>
          <p:cNvSpPr txBox="1"/>
          <p:nvPr/>
        </p:nvSpPr>
        <p:spPr>
          <a:xfrm>
            <a:off x="6834682" y="3017242"/>
            <a:ext cx="595035" cy="338554"/>
          </a:xfrm>
          <a:prstGeom prst="rect">
            <a:avLst/>
          </a:prstGeom>
          <a:noFill/>
        </p:spPr>
        <p:txBody>
          <a:bodyPr wrap="none" rtlCol="0">
            <a:spAutoFit/>
          </a:bodyPr>
          <a:lstStyle/>
          <a:p>
            <a:r>
              <a:rPr lang="ja-JP" altLang="en-US" sz="1600" dirty="0">
                <a:latin typeface="Arial" panose="020B0604020202020204" pitchFamily="34" charset="0"/>
                <a:ea typeface="ＭＳ Ｐゴシック" panose="020B0600070205080204" pitchFamily="50" charset="-128"/>
                <a:cs typeface="Arial" panose="020B0604020202020204" pitchFamily="34" charset="0"/>
              </a:rPr>
              <a:t>移動</a:t>
            </a:r>
            <a:endParaRPr kumimoji="1" lang="ja-JP" alt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9" name="正方形/長方形 28">
            <a:extLst>
              <a:ext uri="{FF2B5EF4-FFF2-40B4-BE49-F238E27FC236}">
                <a16:creationId xmlns:a16="http://schemas.microsoft.com/office/drawing/2014/main" id="{02294BF1-5310-1A83-D5A6-C4504F227B95}"/>
              </a:ext>
            </a:extLst>
          </p:cNvPr>
          <p:cNvSpPr/>
          <p:nvPr/>
        </p:nvSpPr>
        <p:spPr>
          <a:xfrm>
            <a:off x="7413237" y="3078519"/>
            <a:ext cx="144000" cy="216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0" name="テキスト ボックス 29">
            <a:extLst>
              <a:ext uri="{FF2B5EF4-FFF2-40B4-BE49-F238E27FC236}">
                <a16:creationId xmlns:a16="http://schemas.microsoft.com/office/drawing/2014/main" id="{D5384D0C-6520-E5B3-A4E6-68E98B562F4C}"/>
              </a:ext>
            </a:extLst>
          </p:cNvPr>
          <p:cNvSpPr txBox="1"/>
          <p:nvPr/>
        </p:nvSpPr>
        <p:spPr>
          <a:xfrm>
            <a:off x="7546844" y="3017242"/>
            <a:ext cx="595035" cy="338554"/>
          </a:xfrm>
          <a:prstGeom prst="rect">
            <a:avLst/>
          </a:prstGeom>
          <a:noFill/>
        </p:spPr>
        <p:txBody>
          <a:bodyPr wrap="none" rtlCol="0">
            <a:spAutoFit/>
          </a:bodyPr>
          <a:lstStyle/>
          <a:p>
            <a:r>
              <a:rPr lang="ja-JP" altLang="en-US" sz="1600" dirty="0">
                <a:latin typeface="Arial" panose="020B0604020202020204" pitchFamily="34" charset="0"/>
                <a:ea typeface="ＭＳ Ｐゴシック" panose="020B0600070205080204" pitchFamily="50" charset="-128"/>
                <a:cs typeface="Arial" panose="020B0604020202020204" pitchFamily="34" charset="0"/>
              </a:rPr>
              <a:t>作業</a:t>
            </a:r>
            <a:endParaRPr kumimoji="1" lang="ja-JP" alt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1" name="テキスト ボックス 30">
            <a:extLst>
              <a:ext uri="{FF2B5EF4-FFF2-40B4-BE49-F238E27FC236}">
                <a16:creationId xmlns:a16="http://schemas.microsoft.com/office/drawing/2014/main" id="{7140C4B3-E239-707A-72D1-D25CDEE9948E}"/>
              </a:ext>
            </a:extLst>
          </p:cNvPr>
          <p:cNvSpPr txBox="1"/>
          <p:nvPr/>
        </p:nvSpPr>
        <p:spPr>
          <a:xfrm>
            <a:off x="8195788" y="3017242"/>
            <a:ext cx="595035" cy="338554"/>
          </a:xfrm>
          <a:prstGeom prst="rect">
            <a:avLst/>
          </a:prstGeom>
          <a:noFill/>
        </p:spPr>
        <p:txBody>
          <a:bodyPr wrap="none" rtlCol="0">
            <a:spAutoFit/>
          </a:bodyPr>
          <a:lstStyle/>
          <a:p>
            <a:r>
              <a:rPr kumimoji="1" lang="ja-JP" altLang="en-US" sz="1600" dirty="0">
                <a:latin typeface="Arial" panose="020B0604020202020204" pitchFamily="34" charset="0"/>
                <a:ea typeface="ＭＳ Ｐゴシック" panose="020B0600070205080204" pitchFamily="50" charset="-128"/>
                <a:cs typeface="Arial" panose="020B0604020202020204" pitchFamily="34" charset="0"/>
              </a:rPr>
              <a:t>充電</a:t>
            </a:r>
          </a:p>
        </p:txBody>
      </p:sp>
      <p:sp>
        <p:nvSpPr>
          <p:cNvPr id="32" name="正方形/長方形 31">
            <a:extLst>
              <a:ext uri="{FF2B5EF4-FFF2-40B4-BE49-F238E27FC236}">
                <a16:creationId xmlns:a16="http://schemas.microsoft.com/office/drawing/2014/main" id="{5486643F-8B23-48D4-A5F4-31B3AD7A2B54}"/>
              </a:ext>
            </a:extLst>
          </p:cNvPr>
          <p:cNvSpPr/>
          <p:nvPr/>
        </p:nvSpPr>
        <p:spPr>
          <a:xfrm>
            <a:off x="8062182" y="3078519"/>
            <a:ext cx="144000" cy="216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id="{12AFA541-7F01-A82C-1B19-1EDE0AABD1E5}"/>
              </a:ext>
            </a:extLst>
          </p:cNvPr>
          <p:cNvSpPr/>
          <p:nvPr/>
        </p:nvSpPr>
        <p:spPr>
          <a:xfrm>
            <a:off x="7593443" y="3590335"/>
            <a:ext cx="579649"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4" name="正方形/長方形 33">
            <a:extLst>
              <a:ext uri="{FF2B5EF4-FFF2-40B4-BE49-F238E27FC236}">
                <a16:creationId xmlns:a16="http://schemas.microsoft.com/office/drawing/2014/main" id="{1A2F6C57-62E0-C9D1-972C-F32CF0233ACD}"/>
              </a:ext>
            </a:extLst>
          </p:cNvPr>
          <p:cNvSpPr/>
          <p:nvPr/>
        </p:nvSpPr>
        <p:spPr>
          <a:xfrm>
            <a:off x="8174836" y="3590335"/>
            <a:ext cx="648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5" name="正方形/長方形 34">
            <a:extLst>
              <a:ext uri="{FF2B5EF4-FFF2-40B4-BE49-F238E27FC236}">
                <a16:creationId xmlns:a16="http://schemas.microsoft.com/office/drawing/2014/main" id="{B2DE6349-79ED-4881-1220-7EDFDE8C5357}"/>
              </a:ext>
            </a:extLst>
          </p:cNvPr>
          <p:cNvSpPr/>
          <p:nvPr/>
        </p:nvSpPr>
        <p:spPr>
          <a:xfrm>
            <a:off x="8263473" y="3590335"/>
            <a:ext cx="272750"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7" name="正方形/長方形 36">
            <a:extLst>
              <a:ext uri="{FF2B5EF4-FFF2-40B4-BE49-F238E27FC236}">
                <a16:creationId xmlns:a16="http://schemas.microsoft.com/office/drawing/2014/main" id="{897AE4A3-6F81-F0E6-D6B3-8AE8100A30C9}"/>
              </a:ext>
            </a:extLst>
          </p:cNvPr>
          <p:cNvSpPr/>
          <p:nvPr/>
        </p:nvSpPr>
        <p:spPr>
          <a:xfrm>
            <a:off x="7084169" y="4056483"/>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8" name="正方形/長方形 37">
            <a:extLst>
              <a:ext uri="{FF2B5EF4-FFF2-40B4-BE49-F238E27FC236}">
                <a16:creationId xmlns:a16="http://schemas.microsoft.com/office/drawing/2014/main" id="{0BE76154-9FD6-D73B-B696-5B173C66100E}"/>
              </a:ext>
            </a:extLst>
          </p:cNvPr>
          <p:cNvSpPr/>
          <p:nvPr/>
        </p:nvSpPr>
        <p:spPr>
          <a:xfrm>
            <a:off x="7242643" y="4056483"/>
            <a:ext cx="252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9" name="正方形/長方形 38">
            <a:extLst>
              <a:ext uri="{FF2B5EF4-FFF2-40B4-BE49-F238E27FC236}">
                <a16:creationId xmlns:a16="http://schemas.microsoft.com/office/drawing/2014/main" id="{6DBF3A62-0C8D-90AF-2685-1376DAB38881}"/>
              </a:ext>
            </a:extLst>
          </p:cNvPr>
          <p:cNvSpPr/>
          <p:nvPr/>
        </p:nvSpPr>
        <p:spPr>
          <a:xfrm>
            <a:off x="7493572" y="4056483"/>
            <a:ext cx="216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35973A63-1F8C-0D85-DA6B-B7F761757573}"/>
              </a:ext>
            </a:extLst>
          </p:cNvPr>
          <p:cNvSpPr/>
          <p:nvPr/>
        </p:nvSpPr>
        <p:spPr>
          <a:xfrm>
            <a:off x="7712693" y="4056483"/>
            <a:ext cx="540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5E392629-472A-0514-19D1-12A8AB39548D}"/>
              </a:ext>
            </a:extLst>
          </p:cNvPr>
          <p:cNvSpPr/>
          <p:nvPr/>
        </p:nvSpPr>
        <p:spPr>
          <a:xfrm>
            <a:off x="8246312" y="4056483"/>
            <a:ext cx="396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2" name="正方形/長方形 41">
            <a:extLst>
              <a:ext uri="{FF2B5EF4-FFF2-40B4-BE49-F238E27FC236}">
                <a16:creationId xmlns:a16="http://schemas.microsoft.com/office/drawing/2014/main" id="{D4C95457-6E25-543D-AB70-1411A4D43C69}"/>
              </a:ext>
            </a:extLst>
          </p:cNvPr>
          <p:cNvSpPr/>
          <p:nvPr/>
        </p:nvSpPr>
        <p:spPr>
          <a:xfrm>
            <a:off x="8662922" y="4056483"/>
            <a:ext cx="180000"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3" name="テキスト ボックス 42">
            <a:extLst>
              <a:ext uri="{FF2B5EF4-FFF2-40B4-BE49-F238E27FC236}">
                <a16:creationId xmlns:a16="http://schemas.microsoft.com/office/drawing/2014/main" id="{52760704-3C76-FCBE-2848-B5285D1E9900}"/>
              </a:ext>
            </a:extLst>
          </p:cNvPr>
          <p:cNvSpPr txBox="1"/>
          <p:nvPr/>
        </p:nvSpPr>
        <p:spPr>
          <a:xfrm>
            <a:off x="6219169" y="3531772"/>
            <a:ext cx="1045720"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ロボ①</a:t>
            </a:r>
            <a:endParaRPr lang="ja-JP" altLang="en-US" sz="1600" dirty="0"/>
          </a:p>
        </p:txBody>
      </p:sp>
      <p:sp>
        <p:nvSpPr>
          <p:cNvPr id="44" name="テキスト ボックス 43">
            <a:extLst>
              <a:ext uri="{FF2B5EF4-FFF2-40B4-BE49-F238E27FC236}">
                <a16:creationId xmlns:a16="http://schemas.microsoft.com/office/drawing/2014/main" id="{662FC8CF-254F-D04C-EA09-ADE22176C8E5}"/>
              </a:ext>
            </a:extLst>
          </p:cNvPr>
          <p:cNvSpPr txBox="1"/>
          <p:nvPr/>
        </p:nvSpPr>
        <p:spPr>
          <a:xfrm>
            <a:off x="6117194" y="5794656"/>
            <a:ext cx="2849141" cy="400110"/>
          </a:xfrm>
          <a:prstGeom prst="rect">
            <a:avLst/>
          </a:prstGeom>
          <a:noFill/>
        </p:spPr>
        <p:txBody>
          <a:bodyPr wrap="square">
            <a:spAutoFit/>
          </a:bodyPr>
          <a:lstStyle/>
          <a:p>
            <a:r>
              <a:rPr lang="ja-JP" altLang="en-US" sz="2000" dirty="0">
                <a:latin typeface="ＭＳ Ｐゴシック" panose="020B0600070205080204" pitchFamily="50" charset="-128"/>
                <a:ea typeface="ＭＳ Ｐゴシック" panose="020B0600070205080204" pitchFamily="50" charset="-128"/>
              </a:rPr>
              <a:t>タスク遂行計画の</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ja-JP" altLang="en-US" sz="2000" dirty="0">
              <a:solidFill>
                <a:srgbClr val="FF0000"/>
              </a:solidFill>
            </a:endParaRPr>
          </a:p>
        </p:txBody>
      </p:sp>
      <p:pic>
        <p:nvPicPr>
          <p:cNvPr id="46" name="Picture 6" descr="矢印 右上がりイラスト｜無料イラスト・フリー素材なら「イラストAC」">
            <a:extLst>
              <a:ext uri="{FF2B5EF4-FFF2-40B4-BE49-F238E27FC236}">
                <a16:creationId xmlns:a16="http://schemas.microsoft.com/office/drawing/2014/main" id="{FF6BE4AF-6FE6-7416-BE9A-45DBCFD1EE0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7588" y="4959058"/>
            <a:ext cx="1443848" cy="969245"/>
          </a:xfrm>
          <a:prstGeom prst="rect">
            <a:avLst/>
          </a:prstGeom>
          <a:noFill/>
          <a:extLst>
            <a:ext uri="{909E8E84-426E-40DD-AFC4-6F175D3DCCD1}">
              <a14:hiddenFill xmlns:a14="http://schemas.microsoft.com/office/drawing/2010/main">
                <a:solidFill>
                  <a:srgbClr val="FFFFFF"/>
                </a:solidFill>
              </a14:hiddenFill>
            </a:ext>
          </a:extLst>
        </p:spPr>
      </p:pic>
      <p:sp>
        <p:nvSpPr>
          <p:cNvPr id="50" name="吹き出し: 角を丸めた四角形 49">
            <a:extLst>
              <a:ext uri="{FF2B5EF4-FFF2-40B4-BE49-F238E27FC236}">
                <a16:creationId xmlns:a16="http://schemas.microsoft.com/office/drawing/2014/main" id="{844F1580-34C5-9633-058D-33450F92BD71}"/>
              </a:ext>
            </a:extLst>
          </p:cNvPr>
          <p:cNvSpPr/>
          <p:nvPr/>
        </p:nvSpPr>
        <p:spPr>
          <a:xfrm>
            <a:off x="3501531" y="1952844"/>
            <a:ext cx="3061352" cy="787272"/>
          </a:xfrm>
          <a:prstGeom prst="wedgeRoundRectCallout">
            <a:avLst>
              <a:gd name="adj1" fmla="val 38614"/>
              <a:gd name="adj2" fmla="val 62588"/>
              <a:gd name="adj3" fmla="val 16667"/>
            </a:avLst>
          </a:prstGeom>
          <a:solidFill>
            <a:schemeClr val="bg1"/>
          </a:solidFill>
          <a:ln w="285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吹き出し: 角を丸めた四角形 51">
            <a:extLst>
              <a:ext uri="{FF2B5EF4-FFF2-40B4-BE49-F238E27FC236}">
                <a16:creationId xmlns:a16="http://schemas.microsoft.com/office/drawing/2014/main" id="{74A80E2D-F5B4-DD1A-4BFB-C2B6E160967F}"/>
              </a:ext>
            </a:extLst>
          </p:cNvPr>
          <p:cNvSpPr/>
          <p:nvPr/>
        </p:nvSpPr>
        <p:spPr>
          <a:xfrm>
            <a:off x="205521" y="2444858"/>
            <a:ext cx="2961326" cy="893878"/>
          </a:xfrm>
          <a:prstGeom prst="wedgeRoundRectCallout">
            <a:avLst>
              <a:gd name="adj1" fmla="val 48118"/>
              <a:gd name="adj2" fmla="val 72426"/>
              <a:gd name="adj3" fmla="val 16667"/>
            </a:avLst>
          </a:prstGeom>
          <a:solidFill>
            <a:schemeClr val="bg1"/>
          </a:solidFill>
          <a:ln w="285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正方形/長方形 60">
            <a:extLst>
              <a:ext uri="{FF2B5EF4-FFF2-40B4-BE49-F238E27FC236}">
                <a16:creationId xmlns:a16="http://schemas.microsoft.com/office/drawing/2014/main" id="{437DF272-CDF5-0A70-3036-7BF49F3F1CA4}"/>
              </a:ext>
            </a:extLst>
          </p:cNvPr>
          <p:cNvSpPr/>
          <p:nvPr/>
        </p:nvSpPr>
        <p:spPr>
          <a:xfrm>
            <a:off x="3511805" y="2020574"/>
            <a:ext cx="3068008" cy="646331"/>
          </a:xfrm>
          <a:prstGeom prst="rect">
            <a:avLst/>
          </a:prstGeom>
        </p:spPr>
        <p:txBody>
          <a:bodyPr wrap="square">
            <a:spAutoFit/>
          </a:bodyPr>
          <a:lstStyle/>
          <a:p>
            <a:pPr algn="just">
              <a:spcAft>
                <a:spcPts val="600"/>
              </a:spcAft>
              <a:defRPr/>
            </a:pPr>
            <a:r>
              <a:rPr lang="ja-JP" altLang="en-US" dirty="0">
                <a:latin typeface="ＭＳ Ｐゴシック" panose="020B0600070205080204" pitchFamily="50" charset="-128"/>
                <a:ea typeface="ＭＳ Ｐゴシック" panose="020B0600070205080204" pitchFamily="50" charset="-128"/>
              </a:rPr>
              <a:t>不確実性を考慮した複数回のシミュレーションが必要</a:t>
            </a:r>
          </a:p>
        </p:txBody>
      </p:sp>
      <p:sp>
        <p:nvSpPr>
          <p:cNvPr id="62" name="正方形/長方形 61">
            <a:extLst>
              <a:ext uri="{FF2B5EF4-FFF2-40B4-BE49-F238E27FC236}">
                <a16:creationId xmlns:a16="http://schemas.microsoft.com/office/drawing/2014/main" id="{37F264CD-8D19-E08C-C710-ACDBD025F546}"/>
              </a:ext>
            </a:extLst>
          </p:cNvPr>
          <p:cNvSpPr/>
          <p:nvPr/>
        </p:nvSpPr>
        <p:spPr>
          <a:xfrm>
            <a:off x="250747" y="2538031"/>
            <a:ext cx="2794088" cy="646331"/>
          </a:xfrm>
          <a:prstGeom prst="rect">
            <a:avLst/>
          </a:prstGeom>
        </p:spPr>
        <p:txBody>
          <a:bodyPr wrap="square">
            <a:spAutoFit/>
          </a:bodyPr>
          <a:lstStyle/>
          <a:p>
            <a:pPr algn="just" defTabSz="914400">
              <a:spcAft>
                <a:spcPts val="600"/>
              </a:spcAft>
              <a:defRPr/>
            </a:pPr>
            <a:r>
              <a:rPr lang="ja-JP" altLang="en-US" sz="1800" dirty="0">
                <a:latin typeface="ＭＳ Ｐゴシック" panose="020B0600070205080204" pitchFamily="50" charset="-128"/>
                <a:ea typeface="ＭＳ Ｐゴシック" panose="020B0600070205080204" pitchFamily="50" charset="-128"/>
              </a:rPr>
              <a:t>各プランの作業効率は</a:t>
            </a:r>
            <a:r>
              <a:rPr lang="ja-JP" altLang="en-US" dirty="0">
                <a:latin typeface="ＭＳ Ｐゴシック" panose="020B0600070205080204" pitchFamily="50" charset="-128"/>
                <a:ea typeface="ＭＳ Ｐゴシック" panose="020B0600070205080204" pitchFamily="50" charset="-128"/>
              </a:rPr>
              <a:t>残りの</a:t>
            </a:r>
            <a:r>
              <a:rPr lang="ja-JP" altLang="en-US" sz="1800" dirty="0">
                <a:latin typeface="ＭＳ Ｐゴシック" panose="020B0600070205080204" pitchFamily="50" charset="-128"/>
                <a:ea typeface="ＭＳ Ｐゴシック" panose="020B0600070205080204" pitchFamily="50" charset="-128"/>
              </a:rPr>
              <a:t>タスクの進捗で変わる</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34571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42B91-4996-428C-FE42-96AD182E6094}"/>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F7792E99-8E1C-69E9-06D2-F55F15AB39D1}"/>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多目的最適化を用いた効率化</a:t>
            </a:r>
          </a:p>
        </p:txBody>
      </p:sp>
      <p:sp>
        <p:nvSpPr>
          <p:cNvPr id="19" name="四角形: 角を丸くする 22">
            <a:extLst>
              <a:ext uri="{FF2B5EF4-FFF2-40B4-BE49-F238E27FC236}">
                <a16:creationId xmlns:a16="http://schemas.microsoft.com/office/drawing/2014/main" id="{1E951A97-5C4D-282E-5444-BA4B1771D21F}"/>
              </a:ext>
            </a:extLst>
          </p:cNvPr>
          <p:cNvSpPr/>
          <p:nvPr/>
        </p:nvSpPr>
        <p:spPr>
          <a:xfrm>
            <a:off x="1361360" y="2909107"/>
            <a:ext cx="5387338" cy="238709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36" name="四角形: 角を丸くする 26">
            <a:extLst>
              <a:ext uri="{FF2B5EF4-FFF2-40B4-BE49-F238E27FC236}">
                <a16:creationId xmlns:a16="http://schemas.microsoft.com/office/drawing/2014/main" id="{44A96732-AD75-B8C2-90BB-F986A17D6FA2}"/>
              </a:ext>
            </a:extLst>
          </p:cNvPr>
          <p:cNvSpPr/>
          <p:nvPr/>
        </p:nvSpPr>
        <p:spPr>
          <a:xfrm>
            <a:off x="192284" y="4258804"/>
            <a:ext cx="5598509" cy="244102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47" name="楕円 46">
            <a:extLst>
              <a:ext uri="{FF2B5EF4-FFF2-40B4-BE49-F238E27FC236}">
                <a16:creationId xmlns:a16="http://schemas.microsoft.com/office/drawing/2014/main" id="{2C63A573-2788-7A0D-CBB8-E1E43757D761}"/>
              </a:ext>
            </a:extLst>
          </p:cNvPr>
          <p:cNvSpPr/>
          <p:nvPr/>
        </p:nvSpPr>
        <p:spPr>
          <a:xfrm>
            <a:off x="3137156" y="4098461"/>
            <a:ext cx="1308840" cy="92522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898A30EF-AA0B-9881-A778-77C7BD5CFCF9}"/>
              </a:ext>
            </a:extLst>
          </p:cNvPr>
          <p:cNvSpPr/>
          <p:nvPr/>
        </p:nvSpPr>
        <p:spPr>
          <a:xfrm>
            <a:off x="4738067" y="4018445"/>
            <a:ext cx="1833040" cy="93647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9D1FD0E2-5F31-A9F9-AD2E-FF845A4D3C24}"/>
              </a:ext>
            </a:extLst>
          </p:cNvPr>
          <p:cNvSpPr txBox="1"/>
          <p:nvPr/>
        </p:nvSpPr>
        <p:spPr>
          <a:xfrm>
            <a:off x="251738" y="4344369"/>
            <a:ext cx="2828018"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①有望な</a:t>
            </a:r>
            <a:r>
              <a:rPr lang="ja-JP" altLang="en-US" dirty="0">
                <a:latin typeface="ＭＳ Ｐゴシック" panose="020B0600070205080204" pitchFamily="50" charset="-128"/>
                <a:ea typeface="ＭＳ Ｐゴシック" panose="020B0600070205080204" pitchFamily="50" charset="-128"/>
              </a:rPr>
              <a:t>配分</a:t>
            </a:r>
            <a:r>
              <a:rPr kumimoji="1" lang="ja-JP" altLang="en-US" sz="1800" dirty="0">
                <a:latin typeface="ＭＳ Ｐゴシック" panose="020B0600070205080204" pitchFamily="50" charset="-128"/>
                <a:ea typeface="ＭＳ Ｐゴシック" panose="020B0600070205080204" pitchFamily="50" charset="-128"/>
              </a:rPr>
              <a:t>プランの発見</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55" name="コネクタ: 曲線 1028">
            <a:extLst>
              <a:ext uri="{FF2B5EF4-FFF2-40B4-BE49-F238E27FC236}">
                <a16:creationId xmlns:a16="http://schemas.microsoft.com/office/drawing/2014/main" id="{431DD4A5-C42A-AE7E-A2D1-3F1A925A3092}"/>
              </a:ext>
            </a:extLst>
          </p:cNvPr>
          <p:cNvCxnSpPr>
            <a:cxnSpLocks/>
            <a:stCxn id="126" idx="6"/>
            <a:endCxn id="47" idx="3"/>
          </p:cNvCxnSpPr>
          <p:nvPr/>
        </p:nvCxnSpPr>
        <p:spPr>
          <a:xfrm flipV="1">
            <a:off x="3015870" y="4888191"/>
            <a:ext cx="312961" cy="30124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C698A3A1-3457-22EC-1CEA-54D1C286AEA8}"/>
              </a:ext>
            </a:extLst>
          </p:cNvPr>
          <p:cNvSpPr txBox="1"/>
          <p:nvPr/>
        </p:nvSpPr>
        <p:spPr>
          <a:xfrm>
            <a:off x="1618457" y="2949496"/>
            <a:ext cx="4952649" cy="369332"/>
          </a:xfrm>
          <a:prstGeom prst="rect">
            <a:avLst/>
          </a:prstGeom>
          <a:noFill/>
        </p:spPr>
        <p:txBody>
          <a:bodyPr wrap="square" rtlCol="0">
            <a:spAutoFit/>
          </a:bodyPr>
          <a:lstStyle/>
          <a:p>
            <a:r>
              <a:rPr kumimoji="1" lang="ja-JP" altLang="en-US" dirty="0">
                <a:latin typeface="ＭＳ Ｐゴシック" panose="020B0600070205080204" pitchFamily="50" charset="-128"/>
                <a:ea typeface="ＭＳ Ｐゴシック" panose="020B0600070205080204" pitchFamily="50" charset="-128"/>
              </a:rPr>
              <a:t>②有望な編成プランのみをシミュレーションで評価</a:t>
            </a:r>
          </a:p>
        </p:txBody>
      </p:sp>
      <p:cxnSp>
        <p:nvCxnSpPr>
          <p:cNvPr id="57" name="直線矢印コネクタ 56">
            <a:extLst>
              <a:ext uri="{FF2B5EF4-FFF2-40B4-BE49-F238E27FC236}">
                <a16:creationId xmlns:a16="http://schemas.microsoft.com/office/drawing/2014/main" id="{0BDA7F87-68A1-B119-DF3B-671EEEFBEFB1}"/>
              </a:ext>
            </a:extLst>
          </p:cNvPr>
          <p:cNvCxnSpPr>
            <a:cxnSpLocks/>
            <a:endCxn id="47" idx="1"/>
          </p:cNvCxnSpPr>
          <p:nvPr/>
        </p:nvCxnSpPr>
        <p:spPr>
          <a:xfrm>
            <a:off x="3137156" y="4003542"/>
            <a:ext cx="191675" cy="23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0243CCAC-E364-F91E-CA5D-DB9C74A0869F}"/>
              </a:ext>
            </a:extLst>
          </p:cNvPr>
          <p:cNvCxnSpPr>
            <a:cxnSpLocks/>
            <a:endCxn id="48" idx="1"/>
          </p:cNvCxnSpPr>
          <p:nvPr/>
        </p:nvCxnSpPr>
        <p:spPr>
          <a:xfrm>
            <a:off x="3059345" y="3986288"/>
            <a:ext cx="1947164" cy="1693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9" name="図 58">
            <a:extLst>
              <a:ext uri="{FF2B5EF4-FFF2-40B4-BE49-F238E27FC236}">
                <a16:creationId xmlns:a16="http://schemas.microsoft.com/office/drawing/2014/main" id="{89B227A8-987A-9E17-CD23-4AE3B49C5ED3}"/>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5353" t="13155" r="53585" b="42048"/>
          <a:stretch/>
        </p:blipFill>
        <p:spPr>
          <a:xfrm>
            <a:off x="5042206" y="4214207"/>
            <a:ext cx="706443" cy="552004"/>
          </a:xfrm>
          <a:prstGeom prst="rect">
            <a:avLst/>
          </a:prstGeom>
        </p:spPr>
      </p:pic>
      <p:sp>
        <p:nvSpPr>
          <p:cNvPr id="60" name="テキスト ボックス 59">
            <a:extLst>
              <a:ext uri="{FF2B5EF4-FFF2-40B4-BE49-F238E27FC236}">
                <a16:creationId xmlns:a16="http://schemas.microsoft.com/office/drawing/2014/main" id="{574950A3-7783-40DB-7284-80D930CE1EDC}"/>
              </a:ext>
            </a:extLst>
          </p:cNvPr>
          <p:cNvSpPr txBox="1"/>
          <p:nvPr/>
        </p:nvSpPr>
        <p:spPr>
          <a:xfrm>
            <a:off x="5706443" y="4266994"/>
            <a:ext cx="572593"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pic>
        <p:nvPicPr>
          <p:cNvPr id="63" name="図 62">
            <a:extLst>
              <a:ext uri="{FF2B5EF4-FFF2-40B4-BE49-F238E27FC236}">
                <a16:creationId xmlns:a16="http://schemas.microsoft.com/office/drawing/2014/main" id="{38E44AB4-BBAE-58E1-11C0-AF25B64745E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353" t="59764" r="53585"/>
          <a:stretch/>
        </p:blipFill>
        <p:spPr>
          <a:xfrm>
            <a:off x="3375202" y="4258804"/>
            <a:ext cx="854024" cy="599378"/>
          </a:xfrm>
          <a:prstGeom prst="rect">
            <a:avLst/>
          </a:prstGeom>
        </p:spPr>
      </p:pic>
      <p:pic>
        <p:nvPicPr>
          <p:cNvPr id="64" name="図 63">
            <a:extLst>
              <a:ext uri="{FF2B5EF4-FFF2-40B4-BE49-F238E27FC236}">
                <a16:creationId xmlns:a16="http://schemas.microsoft.com/office/drawing/2014/main" id="{83E13DC0-C2FE-D0BC-DE99-9CFB77766A96}"/>
              </a:ext>
            </a:extLst>
          </p:cNvPr>
          <p:cNvPicPr>
            <a:picLocks noChangeAspect="1"/>
          </p:cNvPicPr>
          <p:nvPr/>
        </p:nvPicPr>
        <p:blipFill>
          <a:blip r:embed="rId4"/>
          <a:stretch>
            <a:fillRect/>
          </a:stretch>
        </p:blipFill>
        <p:spPr>
          <a:xfrm>
            <a:off x="1658254" y="3353303"/>
            <a:ext cx="2148191" cy="932767"/>
          </a:xfrm>
          <a:prstGeom prst="rect">
            <a:avLst/>
          </a:prstGeom>
        </p:spPr>
      </p:pic>
      <p:sp>
        <p:nvSpPr>
          <p:cNvPr id="65" name="テキスト ボックス 64">
            <a:extLst>
              <a:ext uri="{FF2B5EF4-FFF2-40B4-BE49-F238E27FC236}">
                <a16:creationId xmlns:a16="http://schemas.microsoft.com/office/drawing/2014/main" id="{B4F24990-878D-CDC2-99C9-70EE3AD001F3}"/>
              </a:ext>
            </a:extLst>
          </p:cNvPr>
          <p:cNvSpPr txBox="1"/>
          <p:nvPr/>
        </p:nvSpPr>
        <p:spPr>
          <a:xfrm>
            <a:off x="2284005" y="3500040"/>
            <a:ext cx="946093"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タスク</a:t>
            </a:r>
          </a:p>
        </p:txBody>
      </p:sp>
      <p:sp>
        <p:nvSpPr>
          <p:cNvPr id="66" name="テキスト ボックス 65">
            <a:extLst>
              <a:ext uri="{FF2B5EF4-FFF2-40B4-BE49-F238E27FC236}">
                <a16:creationId xmlns:a16="http://schemas.microsoft.com/office/drawing/2014/main" id="{D03ABE99-B1A7-D8B9-9C3E-9DDC7B0D5DB9}"/>
              </a:ext>
            </a:extLst>
          </p:cNvPr>
          <p:cNvSpPr txBox="1"/>
          <p:nvPr/>
        </p:nvSpPr>
        <p:spPr>
          <a:xfrm>
            <a:off x="3855849" y="3719225"/>
            <a:ext cx="1622560" cy="338554"/>
          </a:xfrm>
          <a:prstGeom prst="rect">
            <a:avLst/>
          </a:prstGeom>
          <a:noFill/>
        </p:spPr>
        <p:txBody>
          <a:bodyPr wrap="none" rtlCol="0">
            <a:spAutoFit/>
          </a:bodyPr>
          <a:lstStyle/>
          <a:p>
            <a:r>
              <a:rPr lang="ja-JP" altLang="en-US" sz="1600" dirty="0">
                <a:latin typeface="ＭＳ Ｐゴシック" panose="020B0600070205080204" pitchFamily="50" charset="-128"/>
                <a:ea typeface="ＭＳ Ｐゴシック" panose="020B0600070205080204" pitchFamily="50" charset="-128"/>
              </a:rPr>
              <a:t>スケジューリング</a:t>
            </a:r>
            <a:endParaRPr kumimoji="1" lang="ja-JP" altLang="en-US" sz="1600" dirty="0">
              <a:solidFill>
                <a:schemeClr val="accent5">
                  <a:lumMod val="50000"/>
                </a:schemeClr>
              </a:solidFill>
              <a:latin typeface="ＭＳ Ｐゴシック" panose="020B0600070205080204" pitchFamily="50" charset="-128"/>
              <a:ea typeface="ＭＳ Ｐゴシック" panose="020B0600070205080204" pitchFamily="50" charset="-128"/>
            </a:endParaRPr>
          </a:p>
        </p:txBody>
      </p:sp>
      <p:pic>
        <p:nvPicPr>
          <p:cNvPr id="67" name="Picture 2" descr="ヒトの進化」のイメージは間違いだったことがゲノム比較分析で判明 | クーリエ・ジャポン">
            <a:extLst>
              <a:ext uri="{FF2B5EF4-FFF2-40B4-BE49-F238E27FC236}">
                <a16:creationId xmlns:a16="http://schemas.microsoft.com/office/drawing/2014/main" id="{CB207182-5485-CB69-47DE-7BB764A3C6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8698" y="5128192"/>
            <a:ext cx="2115608" cy="1190029"/>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a:extLst>
              <a:ext uri="{FF2B5EF4-FFF2-40B4-BE49-F238E27FC236}">
                <a16:creationId xmlns:a16="http://schemas.microsoft.com/office/drawing/2014/main" id="{5EEAC3B6-217A-102E-E59F-85605CFF99BB}"/>
              </a:ext>
            </a:extLst>
          </p:cNvPr>
          <p:cNvSpPr txBox="1"/>
          <p:nvPr/>
        </p:nvSpPr>
        <p:spPr>
          <a:xfrm>
            <a:off x="6933138" y="6298818"/>
            <a:ext cx="2210862"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進化計算で最適化</a:t>
            </a:r>
          </a:p>
        </p:txBody>
      </p:sp>
      <p:sp>
        <p:nvSpPr>
          <p:cNvPr id="72" name="正方形/長方形 71">
            <a:extLst>
              <a:ext uri="{FF2B5EF4-FFF2-40B4-BE49-F238E27FC236}">
                <a16:creationId xmlns:a16="http://schemas.microsoft.com/office/drawing/2014/main" id="{6F620B52-CBB0-97AE-3425-649AF51F4298}"/>
              </a:ext>
            </a:extLst>
          </p:cNvPr>
          <p:cNvSpPr/>
          <p:nvPr/>
        </p:nvSpPr>
        <p:spPr>
          <a:xfrm>
            <a:off x="251738" y="1357519"/>
            <a:ext cx="8698749" cy="1400383"/>
          </a:xfrm>
          <a:prstGeom prst="rect">
            <a:avLst/>
          </a:prstGeom>
        </p:spPr>
        <p:txBody>
          <a:bodyPr wrap="square">
            <a:spAutoFit/>
          </a:bodyPr>
          <a:lstStyle/>
          <a:p>
            <a:pPr marL="457200" indent="-457200" algn="just" defTabSz="914400">
              <a:spcAft>
                <a:spcPts val="600"/>
              </a:spcAft>
              <a:buFont typeface="+mj-ea"/>
              <a:buAutoNum type="circleNumDbPlain"/>
              <a:defRPr/>
            </a:pPr>
            <a:r>
              <a:rPr lang="ja-JP" altLang="en-US" sz="2000" dirty="0">
                <a:latin typeface="ＭＳ Ｐゴシック" panose="020B0600070205080204" pitchFamily="50" charset="-128"/>
                <a:ea typeface="ＭＳ Ｐゴシック" panose="020B0600070205080204" pitchFamily="50" charset="-128"/>
              </a:rPr>
              <a:t>ロボット単体の運動能力など、シミュレーションを行う必要のない評価関数を用いて</a:t>
            </a:r>
            <a:r>
              <a:rPr kumimoji="1" lang="ja-JP" altLang="en-US" sz="2000" dirty="0">
                <a:solidFill>
                  <a:srgbClr val="FF0000"/>
                </a:solidFill>
                <a:latin typeface="ＭＳ Ｐゴシック" panose="020B0600070205080204" pitchFamily="50" charset="-128"/>
                <a:ea typeface="ＭＳ Ｐゴシック" panose="020B0600070205080204" pitchFamily="50" charset="-128"/>
              </a:rPr>
              <a:t>進化型</a:t>
            </a:r>
            <a:r>
              <a:rPr lang="ja-JP" altLang="en-US" sz="2000" dirty="0">
                <a:solidFill>
                  <a:srgbClr val="FF0000"/>
                </a:solidFill>
                <a:latin typeface="ＭＳ Ｐゴシック" panose="020B0600070205080204" pitchFamily="50" charset="-128"/>
                <a:ea typeface="ＭＳ Ｐゴシック" panose="020B0600070205080204" pitchFamily="50" charset="-128"/>
              </a:rPr>
              <a:t>多目的最適化</a:t>
            </a:r>
            <a:r>
              <a:rPr lang="ja-JP" altLang="en-US" sz="2000" dirty="0">
                <a:latin typeface="ＭＳ Ｐゴシック" panose="020B0600070205080204" pitchFamily="50" charset="-128"/>
                <a:ea typeface="ＭＳ Ｐゴシック" panose="020B0600070205080204" pitchFamily="50" charset="-128"/>
              </a:rPr>
              <a:t>でロボット編成プランを選別</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mj-ea"/>
              <a:buAutoNum type="circleNumDbPlain"/>
              <a:defRPr/>
            </a:pPr>
            <a:r>
              <a:rPr lang="ja-JP" altLang="en-US" sz="2000" dirty="0">
                <a:latin typeface="ＭＳ Ｐゴシック" panose="020B0600070205080204" pitchFamily="50" charset="-128"/>
                <a:ea typeface="ＭＳ Ｐゴシック" panose="020B0600070205080204" pitchFamily="50" charset="-128"/>
              </a:rPr>
              <a:t>有望な配分プランにのみシミュレーションを適用することで、計算コストを　　大幅にカット</a:t>
            </a:r>
            <a:endParaRPr lang="en-US" altLang="ja-JP" sz="2000" dirty="0">
              <a:latin typeface="ＭＳ Ｐゴシック" panose="020B0600070205080204" pitchFamily="50" charset="-128"/>
              <a:ea typeface="ＭＳ Ｐゴシック" panose="020B0600070205080204" pitchFamily="50" charset="-128"/>
            </a:endParaRPr>
          </a:p>
        </p:txBody>
      </p:sp>
      <p:sp>
        <p:nvSpPr>
          <p:cNvPr id="108" name="テキスト ボックス 107">
            <a:extLst>
              <a:ext uri="{FF2B5EF4-FFF2-40B4-BE49-F238E27FC236}">
                <a16:creationId xmlns:a16="http://schemas.microsoft.com/office/drawing/2014/main" id="{7C49D05F-DE86-038F-D50B-A87A21D0A2F9}"/>
              </a:ext>
            </a:extLst>
          </p:cNvPr>
          <p:cNvSpPr txBox="1"/>
          <p:nvPr/>
        </p:nvSpPr>
        <p:spPr>
          <a:xfrm>
            <a:off x="1273816" y="6268096"/>
            <a:ext cx="1641796" cy="400110"/>
          </a:xfrm>
          <a:prstGeom prst="rect">
            <a:avLst/>
          </a:prstGeom>
          <a:noFill/>
        </p:spPr>
        <p:txBody>
          <a:bodyPr wrap="none" rtlCol="0">
            <a:spAutoFit/>
          </a:bodyPr>
          <a:lstStyle/>
          <a:p>
            <a:r>
              <a:rPr lang="ja-JP" altLang="en-US" sz="2000" dirty="0">
                <a:latin typeface="ＭＳ Ｐゴシック" panose="020B0600070205080204" pitchFamily="50" charset="-128"/>
                <a:ea typeface="ＭＳ Ｐゴシック" panose="020B0600070205080204" pitchFamily="50" charset="-128"/>
              </a:rPr>
              <a:t>２目的最適化</a:t>
            </a:r>
          </a:p>
        </p:txBody>
      </p:sp>
      <p:cxnSp>
        <p:nvCxnSpPr>
          <p:cNvPr id="109" name="直線矢印コネクタ 108">
            <a:extLst>
              <a:ext uri="{FF2B5EF4-FFF2-40B4-BE49-F238E27FC236}">
                <a16:creationId xmlns:a16="http://schemas.microsoft.com/office/drawing/2014/main" id="{8AEFE010-3CBA-1061-5D51-AB86EBD8DA4D}"/>
              </a:ext>
            </a:extLst>
          </p:cNvPr>
          <p:cNvCxnSpPr>
            <a:cxnSpLocks/>
          </p:cNvCxnSpPr>
          <p:nvPr/>
        </p:nvCxnSpPr>
        <p:spPr>
          <a:xfrm>
            <a:off x="767920" y="6281587"/>
            <a:ext cx="2952000" cy="0"/>
          </a:xfrm>
          <a:prstGeom prst="straightConnector1">
            <a:avLst/>
          </a:prstGeom>
          <a:ln w="28575">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554E9E7A-177B-B5F6-A79A-B9AB0A11B339}"/>
              </a:ext>
            </a:extLst>
          </p:cNvPr>
          <p:cNvSpPr txBox="1"/>
          <p:nvPr/>
        </p:nvSpPr>
        <p:spPr>
          <a:xfrm>
            <a:off x="3730987" y="6082181"/>
            <a:ext cx="2031325"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運動能力（最大化）</a:t>
            </a:r>
          </a:p>
        </p:txBody>
      </p:sp>
      <p:cxnSp>
        <p:nvCxnSpPr>
          <p:cNvPr id="112" name="直線矢印コネクタ 111">
            <a:extLst>
              <a:ext uri="{FF2B5EF4-FFF2-40B4-BE49-F238E27FC236}">
                <a16:creationId xmlns:a16="http://schemas.microsoft.com/office/drawing/2014/main" id="{F09F0A54-D1A2-0496-40F2-784FFC66BE32}"/>
              </a:ext>
            </a:extLst>
          </p:cNvPr>
          <p:cNvCxnSpPr>
            <a:cxnSpLocks/>
          </p:cNvCxnSpPr>
          <p:nvPr/>
        </p:nvCxnSpPr>
        <p:spPr>
          <a:xfrm flipV="1">
            <a:off x="886000" y="5032062"/>
            <a:ext cx="0" cy="1404000"/>
          </a:xfrm>
          <a:prstGeom prst="straightConnector1">
            <a:avLst/>
          </a:prstGeom>
          <a:ln w="28575">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nvGrpSpPr>
          <p:cNvPr id="113" name="グループ化 112">
            <a:extLst>
              <a:ext uri="{FF2B5EF4-FFF2-40B4-BE49-F238E27FC236}">
                <a16:creationId xmlns:a16="http://schemas.microsoft.com/office/drawing/2014/main" id="{567AB9D9-231D-723B-1613-B7BFA974479E}"/>
              </a:ext>
            </a:extLst>
          </p:cNvPr>
          <p:cNvGrpSpPr>
            <a:grpSpLocks noChangeAspect="1"/>
          </p:cNvGrpSpPr>
          <p:nvPr/>
        </p:nvGrpSpPr>
        <p:grpSpPr>
          <a:xfrm rot="10800000" flipH="1">
            <a:off x="1082609" y="5114556"/>
            <a:ext cx="1933261" cy="1140239"/>
            <a:chOff x="1330050" y="3657600"/>
            <a:chExt cx="3259184" cy="1922272"/>
          </a:xfrm>
        </p:grpSpPr>
        <p:sp>
          <p:nvSpPr>
            <p:cNvPr id="114" name="フリーフォーム 27">
              <a:extLst>
                <a:ext uri="{FF2B5EF4-FFF2-40B4-BE49-F238E27FC236}">
                  <a16:creationId xmlns:a16="http://schemas.microsoft.com/office/drawing/2014/main" id="{FA029527-7C45-8698-12DE-1F079B770E2C}"/>
                </a:ext>
              </a:extLst>
            </p:cNvPr>
            <p:cNvSpPr/>
            <p:nvPr/>
          </p:nvSpPr>
          <p:spPr>
            <a:xfrm>
              <a:off x="1371840" y="3733801"/>
              <a:ext cx="3144449" cy="1719835"/>
            </a:xfrm>
            <a:custGeom>
              <a:avLst/>
              <a:gdLst>
                <a:gd name="connsiteX0" fmla="*/ 0 w 3170582"/>
                <a:gd name="connsiteY0" fmla="*/ 0 h 2236304"/>
                <a:gd name="connsiteX1" fmla="*/ 1948069 w 3170582"/>
                <a:gd name="connsiteY1" fmla="*/ 536713 h 2236304"/>
                <a:gd name="connsiteX2" fmla="*/ 3170582 w 3170582"/>
                <a:gd name="connsiteY2" fmla="*/ 2236304 h 2236304"/>
                <a:gd name="connsiteX0" fmla="*/ 0 w 3220277"/>
                <a:gd name="connsiteY0" fmla="*/ 0 h 2345634"/>
                <a:gd name="connsiteX1" fmla="*/ 1997764 w 3220277"/>
                <a:gd name="connsiteY1" fmla="*/ 646043 h 2345634"/>
                <a:gd name="connsiteX2" fmla="*/ 3220277 w 3220277"/>
                <a:gd name="connsiteY2" fmla="*/ 2345634 h 2345634"/>
                <a:gd name="connsiteX0" fmla="*/ 0 w 3240156"/>
                <a:gd name="connsiteY0" fmla="*/ 0 h 2454964"/>
                <a:gd name="connsiteX1" fmla="*/ 1997764 w 3240156"/>
                <a:gd name="connsiteY1" fmla="*/ 646043 h 2454964"/>
                <a:gd name="connsiteX2" fmla="*/ 3240156 w 3240156"/>
                <a:gd name="connsiteY2" fmla="*/ 2454964 h 2454964"/>
                <a:gd name="connsiteX0" fmla="*/ 0 w 3240156"/>
                <a:gd name="connsiteY0" fmla="*/ 0 h 2454964"/>
                <a:gd name="connsiteX1" fmla="*/ 1848677 w 3240156"/>
                <a:gd name="connsiteY1" fmla="*/ 785190 h 2454964"/>
                <a:gd name="connsiteX2" fmla="*/ 3240156 w 3240156"/>
                <a:gd name="connsiteY2" fmla="*/ 2454964 h 2454964"/>
                <a:gd name="connsiteX0" fmla="*/ 0 w 3240255"/>
                <a:gd name="connsiteY0" fmla="*/ 0 h 2454964"/>
                <a:gd name="connsiteX1" fmla="*/ 1848677 w 3240255"/>
                <a:gd name="connsiteY1" fmla="*/ 785190 h 2454964"/>
                <a:gd name="connsiteX2" fmla="*/ 3240156 w 3240255"/>
                <a:gd name="connsiteY2" fmla="*/ 2454964 h 2454964"/>
                <a:gd name="connsiteX0" fmla="*/ 0 w 3144013"/>
                <a:gd name="connsiteY0" fmla="*/ 0 h 2060329"/>
                <a:gd name="connsiteX1" fmla="*/ 1848677 w 3144013"/>
                <a:gd name="connsiteY1" fmla="*/ 785190 h 2060329"/>
                <a:gd name="connsiteX2" fmla="*/ 3143903 w 3144013"/>
                <a:gd name="connsiteY2" fmla="*/ 2060329 h 2060329"/>
                <a:gd name="connsiteX0" fmla="*/ 0 w 3143903"/>
                <a:gd name="connsiteY0" fmla="*/ 0 h 2060329"/>
                <a:gd name="connsiteX1" fmla="*/ 1848677 w 3143903"/>
                <a:gd name="connsiteY1" fmla="*/ 785190 h 2060329"/>
                <a:gd name="connsiteX2" fmla="*/ 3143903 w 3143903"/>
                <a:gd name="connsiteY2" fmla="*/ 2060329 h 2060329"/>
              </a:gdLst>
              <a:ahLst/>
              <a:cxnLst>
                <a:cxn ang="0">
                  <a:pos x="connsiteX0" y="connsiteY0"/>
                </a:cxn>
                <a:cxn ang="0">
                  <a:pos x="connsiteX1" y="connsiteY1"/>
                </a:cxn>
                <a:cxn ang="0">
                  <a:pos x="connsiteX2" y="connsiteY2"/>
                </a:cxn>
              </a:cxnLst>
              <a:rect l="l" t="t" r="r" b="b"/>
              <a:pathLst>
                <a:path w="3143903" h="2060329">
                  <a:moveTo>
                    <a:pt x="0" y="0"/>
                  </a:moveTo>
                  <a:cubicBezTo>
                    <a:pt x="709819" y="81998"/>
                    <a:pt x="1324693" y="441802"/>
                    <a:pt x="1848677" y="785190"/>
                  </a:cubicBezTo>
                  <a:cubicBezTo>
                    <a:pt x="2372661" y="1128578"/>
                    <a:pt x="3000666" y="1465524"/>
                    <a:pt x="3143903" y="2060329"/>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5" name="円/楕円 53">
              <a:extLst>
                <a:ext uri="{FF2B5EF4-FFF2-40B4-BE49-F238E27FC236}">
                  <a16:creationId xmlns:a16="http://schemas.microsoft.com/office/drawing/2014/main" id="{1421328A-D765-57BD-C2E0-E51076844CA7}"/>
                </a:ext>
              </a:extLst>
            </p:cNvPr>
            <p:cNvSpPr/>
            <p:nvPr/>
          </p:nvSpPr>
          <p:spPr>
            <a:xfrm>
              <a:off x="2700503" y="4786844"/>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6" name="円/楕円 54">
              <a:extLst>
                <a:ext uri="{FF2B5EF4-FFF2-40B4-BE49-F238E27FC236}">
                  <a16:creationId xmlns:a16="http://schemas.microsoft.com/office/drawing/2014/main" id="{717F5351-D17B-82B7-9B41-42F3A6107C32}"/>
                </a:ext>
              </a:extLst>
            </p:cNvPr>
            <p:cNvSpPr/>
            <p:nvPr/>
          </p:nvSpPr>
          <p:spPr>
            <a:xfrm>
              <a:off x="1330050" y="4144075"/>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7" name="円/楕円 55">
              <a:extLst>
                <a:ext uri="{FF2B5EF4-FFF2-40B4-BE49-F238E27FC236}">
                  <a16:creationId xmlns:a16="http://schemas.microsoft.com/office/drawing/2014/main" id="{C954D204-A217-9AF1-9CB0-31517E3E4EA4}"/>
                </a:ext>
              </a:extLst>
            </p:cNvPr>
            <p:cNvSpPr/>
            <p:nvPr/>
          </p:nvSpPr>
          <p:spPr>
            <a:xfrm>
              <a:off x="1370611" y="5197520"/>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8" name="円/楕円 56">
              <a:extLst>
                <a:ext uri="{FF2B5EF4-FFF2-40B4-BE49-F238E27FC236}">
                  <a16:creationId xmlns:a16="http://schemas.microsoft.com/office/drawing/2014/main" id="{C1DAE0FD-789C-555B-FC2C-3B7889A083B7}"/>
                </a:ext>
              </a:extLst>
            </p:cNvPr>
            <p:cNvSpPr/>
            <p:nvPr/>
          </p:nvSpPr>
          <p:spPr>
            <a:xfrm>
              <a:off x="1932717" y="5399872"/>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9" name="円/楕円 57">
              <a:extLst>
                <a:ext uri="{FF2B5EF4-FFF2-40B4-BE49-F238E27FC236}">
                  <a16:creationId xmlns:a16="http://schemas.microsoft.com/office/drawing/2014/main" id="{35029E39-F6A8-D294-B957-A98CC111C97E}"/>
                </a:ext>
              </a:extLst>
            </p:cNvPr>
            <p:cNvSpPr/>
            <p:nvPr/>
          </p:nvSpPr>
          <p:spPr>
            <a:xfrm>
              <a:off x="1628914" y="4664480"/>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0" name="円/楕円 58">
              <a:extLst>
                <a:ext uri="{FF2B5EF4-FFF2-40B4-BE49-F238E27FC236}">
                  <a16:creationId xmlns:a16="http://schemas.microsoft.com/office/drawing/2014/main" id="{AC7401B2-D5F7-2C59-DC03-B9C95191C1A1}"/>
                </a:ext>
              </a:extLst>
            </p:cNvPr>
            <p:cNvSpPr/>
            <p:nvPr/>
          </p:nvSpPr>
          <p:spPr>
            <a:xfrm>
              <a:off x="1815282" y="4194755"/>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1" name="円/楕円 59">
              <a:extLst>
                <a:ext uri="{FF2B5EF4-FFF2-40B4-BE49-F238E27FC236}">
                  <a16:creationId xmlns:a16="http://schemas.microsoft.com/office/drawing/2014/main" id="{6F00105D-0865-F074-8BA4-99E261BC5700}"/>
                </a:ext>
              </a:extLst>
            </p:cNvPr>
            <p:cNvSpPr/>
            <p:nvPr/>
          </p:nvSpPr>
          <p:spPr>
            <a:xfrm>
              <a:off x="3358463" y="5343763"/>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2" name="円/楕円 60">
              <a:extLst>
                <a:ext uri="{FF2B5EF4-FFF2-40B4-BE49-F238E27FC236}">
                  <a16:creationId xmlns:a16="http://schemas.microsoft.com/office/drawing/2014/main" id="{E18D3053-4BB2-63E9-7BC0-66DBC7625512}"/>
                </a:ext>
              </a:extLst>
            </p:cNvPr>
            <p:cNvSpPr/>
            <p:nvPr/>
          </p:nvSpPr>
          <p:spPr>
            <a:xfrm>
              <a:off x="3785212" y="4682661"/>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3" name="円/楕円 61">
              <a:extLst>
                <a:ext uri="{FF2B5EF4-FFF2-40B4-BE49-F238E27FC236}">
                  <a16:creationId xmlns:a16="http://schemas.microsoft.com/office/drawing/2014/main" id="{12B2282B-3A8A-1563-DA18-DE4A50330031}"/>
                </a:ext>
              </a:extLst>
            </p:cNvPr>
            <p:cNvSpPr/>
            <p:nvPr/>
          </p:nvSpPr>
          <p:spPr>
            <a:xfrm>
              <a:off x="2969727" y="4243508"/>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4" name="円/楕円 62">
              <a:extLst>
                <a:ext uri="{FF2B5EF4-FFF2-40B4-BE49-F238E27FC236}">
                  <a16:creationId xmlns:a16="http://schemas.microsoft.com/office/drawing/2014/main" id="{9BF47840-1792-733E-727C-435841BA70DC}"/>
                </a:ext>
              </a:extLst>
            </p:cNvPr>
            <p:cNvSpPr/>
            <p:nvPr/>
          </p:nvSpPr>
          <p:spPr>
            <a:xfrm>
              <a:off x="2374676" y="3945905"/>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5" name="円/楕円 63">
              <a:extLst>
                <a:ext uri="{FF2B5EF4-FFF2-40B4-BE49-F238E27FC236}">
                  <a16:creationId xmlns:a16="http://schemas.microsoft.com/office/drawing/2014/main" id="{F25A978C-E63A-75CB-2A26-500E6E0E138A}"/>
                </a:ext>
              </a:extLst>
            </p:cNvPr>
            <p:cNvSpPr/>
            <p:nvPr/>
          </p:nvSpPr>
          <p:spPr>
            <a:xfrm>
              <a:off x="1371838" y="3657600"/>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6" name="円/楕円 78">
              <a:extLst>
                <a:ext uri="{FF2B5EF4-FFF2-40B4-BE49-F238E27FC236}">
                  <a16:creationId xmlns:a16="http://schemas.microsoft.com/office/drawing/2014/main" id="{5627D73A-9813-43B3-1EB0-CF1AA5BDC0DF}"/>
                </a:ext>
              </a:extLst>
            </p:cNvPr>
            <p:cNvSpPr/>
            <p:nvPr/>
          </p:nvSpPr>
          <p:spPr>
            <a:xfrm>
              <a:off x="4409203" y="5363636"/>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127" name="テキスト ボックス 3">
            <a:extLst>
              <a:ext uri="{FF2B5EF4-FFF2-40B4-BE49-F238E27FC236}">
                <a16:creationId xmlns:a16="http://schemas.microsoft.com/office/drawing/2014/main" id="{58D71CE2-466E-0C1C-7735-7772A4B8BA37}"/>
              </a:ext>
            </a:extLst>
          </p:cNvPr>
          <p:cNvSpPr txBox="1">
            <a:spLocks noChangeArrowheads="1"/>
          </p:cNvSpPr>
          <p:nvPr/>
        </p:nvSpPr>
        <p:spPr bwMode="auto">
          <a:xfrm>
            <a:off x="2634250" y="5646449"/>
            <a:ext cx="23146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hangingPunct="1">
              <a:spcBef>
                <a:spcPct val="0"/>
              </a:spcBef>
              <a:buFontTx/>
              <a:buNone/>
            </a:pPr>
            <a:r>
              <a:rPr lang="ja-JP" altLang="en-US" sz="1800" dirty="0">
                <a:latin typeface="ＭＳ Ｐゴシック" panose="020B0600070205080204" pitchFamily="50" charset="-128"/>
                <a:ea typeface="ＭＳ Ｐゴシック" panose="020B0600070205080204" pitchFamily="50" charset="-128"/>
              </a:rPr>
              <a:t>パレートフロント</a:t>
            </a:r>
            <a:endParaRPr lang="en-US" altLang="ja-JP" sz="1800" dirty="0">
              <a:latin typeface="ＭＳ Ｐゴシック" panose="020B0600070205080204" pitchFamily="50" charset="-128"/>
              <a:ea typeface="ＭＳ Ｐゴシック" panose="020B0600070205080204" pitchFamily="50" charset="-128"/>
            </a:endParaRPr>
          </a:p>
        </p:txBody>
      </p:sp>
      <p:cxnSp>
        <p:nvCxnSpPr>
          <p:cNvPr id="128" name="直線矢印コネクタ 127">
            <a:extLst>
              <a:ext uri="{FF2B5EF4-FFF2-40B4-BE49-F238E27FC236}">
                <a16:creationId xmlns:a16="http://schemas.microsoft.com/office/drawing/2014/main" id="{E55EDEE4-E88D-4B09-9C4A-D2B6EA5FB96D}"/>
              </a:ext>
            </a:extLst>
          </p:cNvPr>
          <p:cNvCxnSpPr>
            <a:cxnSpLocks/>
          </p:cNvCxnSpPr>
          <p:nvPr/>
        </p:nvCxnSpPr>
        <p:spPr>
          <a:xfrm flipH="1" flipV="1">
            <a:off x="2478522" y="5767306"/>
            <a:ext cx="140844" cy="17655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a16="http://schemas.microsoft.com/office/drawing/2014/main" id="{8D7A9723-389E-796B-C516-BCC7D7A6B860}"/>
              </a:ext>
            </a:extLst>
          </p:cNvPr>
          <p:cNvSpPr txBox="1"/>
          <p:nvPr/>
        </p:nvSpPr>
        <p:spPr>
          <a:xfrm>
            <a:off x="222470" y="4728567"/>
            <a:ext cx="231986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組立てコスト（最小化）</a:t>
            </a:r>
          </a:p>
        </p:txBody>
      </p:sp>
      <p:cxnSp>
        <p:nvCxnSpPr>
          <p:cNvPr id="158" name="コネクタ: 曲線 1028">
            <a:extLst>
              <a:ext uri="{FF2B5EF4-FFF2-40B4-BE49-F238E27FC236}">
                <a16:creationId xmlns:a16="http://schemas.microsoft.com/office/drawing/2014/main" id="{78F0C102-E67E-CEE8-16E0-AE6832059B30}"/>
              </a:ext>
            </a:extLst>
          </p:cNvPr>
          <p:cNvCxnSpPr>
            <a:cxnSpLocks/>
            <a:stCxn id="122" idx="6"/>
            <a:endCxn id="48" idx="4"/>
          </p:cNvCxnSpPr>
          <p:nvPr/>
        </p:nvCxnSpPr>
        <p:spPr>
          <a:xfrm flipV="1">
            <a:off x="2645736" y="4954920"/>
            <a:ext cx="3008851" cy="638451"/>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102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4520C-9031-B3E2-332A-43AE310E5614}"/>
            </a:ext>
          </a:extLst>
        </p:cNvPr>
        <p:cNvGrpSpPr/>
        <p:nvPr/>
      </p:nvGrpSpPr>
      <p:grpSpPr>
        <a:xfrm>
          <a:off x="0" y="0"/>
          <a:ext cx="0" cy="0"/>
          <a:chOff x="0" y="0"/>
          <a:chExt cx="0" cy="0"/>
        </a:xfrm>
      </p:grpSpPr>
      <p:pic>
        <p:nvPicPr>
          <p:cNvPr id="196" name="図 195">
            <a:extLst>
              <a:ext uri="{FF2B5EF4-FFF2-40B4-BE49-F238E27FC236}">
                <a16:creationId xmlns:a16="http://schemas.microsoft.com/office/drawing/2014/main" id="{4C885F45-4EC0-567B-F51B-FD3875894C6A}"/>
              </a:ext>
            </a:extLst>
          </p:cNvPr>
          <p:cNvPicPr>
            <a:picLocks noChangeAspect="1"/>
          </p:cNvPicPr>
          <p:nvPr/>
        </p:nvPicPr>
        <p:blipFill>
          <a:blip r:embed="rId2"/>
          <a:stretch>
            <a:fillRect/>
          </a:stretch>
        </p:blipFill>
        <p:spPr>
          <a:xfrm>
            <a:off x="663212" y="2264126"/>
            <a:ext cx="3028950" cy="1628775"/>
          </a:xfrm>
          <a:prstGeom prst="rect">
            <a:avLst/>
          </a:prstGeom>
        </p:spPr>
      </p:pic>
      <p:sp>
        <p:nvSpPr>
          <p:cNvPr id="51" name="タイトル 1">
            <a:extLst>
              <a:ext uri="{FF2B5EF4-FFF2-40B4-BE49-F238E27FC236}">
                <a16:creationId xmlns:a16="http://schemas.microsoft.com/office/drawing/2014/main" id="{2EA651AB-A7F0-EF2B-22BD-242F7852D99A}"/>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フレームワークの全体像</a:t>
            </a:r>
          </a:p>
        </p:txBody>
      </p:sp>
      <p:sp>
        <p:nvSpPr>
          <p:cNvPr id="152" name="四角形: 角を丸くする 151">
            <a:extLst>
              <a:ext uri="{FF2B5EF4-FFF2-40B4-BE49-F238E27FC236}">
                <a16:creationId xmlns:a16="http://schemas.microsoft.com/office/drawing/2014/main" id="{43570257-E079-24EC-ECC9-22EDC0F55428}"/>
              </a:ext>
            </a:extLst>
          </p:cNvPr>
          <p:cNvSpPr/>
          <p:nvPr/>
        </p:nvSpPr>
        <p:spPr>
          <a:xfrm>
            <a:off x="6558044" y="1911022"/>
            <a:ext cx="2110216" cy="586458"/>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160" name="矢印: 右 159">
            <a:extLst>
              <a:ext uri="{FF2B5EF4-FFF2-40B4-BE49-F238E27FC236}">
                <a16:creationId xmlns:a16="http://schemas.microsoft.com/office/drawing/2014/main" id="{3A309CDD-2699-68C8-1CD2-EA71ECFDE3EC}"/>
              </a:ext>
            </a:extLst>
          </p:cNvPr>
          <p:cNvSpPr/>
          <p:nvPr/>
        </p:nvSpPr>
        <p:spPr>
          <a:xfrm>
            <a:off x="3995751" y="2402972"/>
            <a:ext cx="2363950" cy="1063869"/>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テキスト ボックス 163">
            <a:extLst>
              <a:ext uri="{FF2B5EF4-FFF2-40B4-BE49-F238E27FC236}">
                <a16:creationId xmlns:a16="http://schemas.microsoft.com/office/drawing/2014/main" id="{ED4E5B5F-73DD-6991-D72B-85EED92DDCD8}"/>
              </a:ext>
            </a:extLst>
          </p:cNvPr>
          <p:cNvSpPr txBox="1"/>
          <p:nvPr/>
        </p:nvSpPr>
        <p:spPr>
          <a:xfrm>
            <a:off x="3657050" y="6028993"/>
            <a:ext cx="5293437"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適切なモジュール配分＆タスク割り当て</a:t>
            </a:r>
          </a:p>
        </p:txBody>
      </p:sp>
      <p:pic>
        <p:nvPicPr>
          <p:cNvPr id="171" name="図 170">
            <a:extLst>
              <a:ext uri="{FF2B5EF4-FFF2-40B4-BE49-F238E27FC236}">
                <a16:creationId xmlns:a16="http://schemas.microsoft.com/office/drawing/2014/main" id="{C4A89BB2-3C45-EFCB-CD0A-1082705562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4906" t="15060" r="4881" b="45540"/>
          <a:stretch/>
        </p:blipFill>
        <p:spPr>
          <a:xfrm>
            <a:off x="1639318" y="2402972"/>
            <a:ext cx="767384" cy="538511"/>
          </a:xfrm>
          <a:prstGeom prst="rect">
            <a:avLst/>
          </a:prstGeom>
        </p:spPr>
      </p:pic>
      <p:sp>
        <p:nvSpPr>
          <p:cNvPr id="173" name="テキスト ボックス 172">
            <a:extLst>
              <a:ext uri="{FF2B5EF4-FFF2-40B4-BE49-F238E27FC236}">
                <a16:creationId xmlns:a16="http://schemas.microsoft.com/office/drawing/2014/main" id="{23566BBF-93F9-F86C-8757-67A73F508937}"/>
              </a:ext>
            </a:extLst>
          </p:cNvPr>
          <p:cNvSpPr txBox="1"/>
          <p:nvPr/>
        </p:nvSpPr>
        <p:spPr>
          <a:xfrm>
            <a:off x="3073533" y="2597992"/>
            <a:ext cx="572593"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pic>
        <p:nvPicPr>
          <p:cNvPr id="174" name="図 173">
            <a:extLst>
              <a:ext uri="{FF2B5EF4-FFF2-40B4-BE49-F238E27FC236}">
                <a16:creationId xmlns:a16="http://schemas.microsoft.com/office/drawing/2014/main" id="{0F345DE4-6030-0E17-AFEA-B49EE16A489D}"/>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7525" t="59764" r="53586"/>
          <a:stretch/>
        </p:blipFill>
        <p:spPr>
          <a:xfrm>
            <a:off x="1766454" y="3268441"/>
            <a:ext cx="695807" cy="515613"/>
          </a:xfrm>
          <a:prstGeom prst="rect">
            <a:avLst/>
          </a:prstGeom>
        </p:spPr>
      </p:pic>
      <p:pic>
        <p:nvPicPr>
          <p:cNvPr id="175" name="図 174">
            <a:extLst>
              <a:ext uri="{FF2B5EF4-FFF2-40B4-BE49-F238E27FC236}">
                <a16:creationId xmlns:a16="http://schemas.microsoft.com/office/drawing/2014/main" id="{BD1A3501-F760-3FAC-3CD7-F4AC88FCF5B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52099" t="56956" r="5021"/>
          <a:stretch/>
        </p:blipFill>
        <p:spPr>
          <a:xfrm>
            <a:off x="790529" y="2806200"/>
            <a:ext cx="695808" cy="500260"/>
          </a:xfrm>
          <a:prstGeom prst="rect">
            <a:avLst/>
          </a:prstGeom>
        </p:spPr>
      </p:pic>
      <p:pic>
        <p:nvPicPr>
          <p:cNvPr id="176" name="図 175">
            <a:extLst>
              <a:ext uri="{FF2B5EF4-FFF2-40B4-BE49-F238E27FC236}">
                <a16:creationId xmlns:a16="http://schemas.microsoft.com/office/drawing/2014/main" id="{36FD3E41-F352-628C-9BE1-3E461B6CBE6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7592" t="16108" r="53585" b="42048"/>
          <a:stretch/>
        </p:blipFill>
        <p:spPr>
          <a:xfrm>
            <a:off x="2638445" y="2927529"/>
            <a:ext cx="667925" cy="515614"/>
          </a:xfrm>
          <a:prstGeom prst="rect">
            <a:avLst/>
          </a:prstGeom>
        </p:spPr>
      </p:pic>
      <p:sp>
        <p:nvSpPr>
          <p:cNvPr id="177" name="テキスト ボックス 176">
            <a:extLst>
              <a:ext uri="{FF2B5EF4-FFF2-40B4-BE49-F238E27FC236}">
                <a16:creationId xmlns:a16="http://schemas.microsoft.com/office/drawing/2014/main" id="{F69EBA41-068C-849C-C389-4D6C74109290}"/>
              </a:ext>
            </a:extLst>
          </p:cNvPr>
          <p:cNvSpPr txBox="1"/>
          <p:nvPr/>
        </p:nvSpPr>
        <p:spPr>
          <a:xfrm>
            <a:off x="2932629" y="352772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78" name="テキスト ボックス 177">
            <a:extLst>
              <a:ext uri="{FF2B5EF4-FFF2-40B4-BE49-F238E27FC236}">
                <a16:creationId xmlns:a16="http://schemas.microsoft.com/office/drawing/2014/main" id="{6EC60373-88D9-16C4-3FC0-A4AA30AF9B05}"/>
              </a:ext>
            </a:extLst>
          </p:cNvPr>
          <p:cNvSpPr txBox="1"/>
          <p:nvPr/>
        </p:nvSpPr>
        <p:spPr>
          <a:xfrm>
            <a:off x="398392" y="179076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pic>
        <p:nvPicPr>
          <p:cNvPr id="179" name="図 178">
            <a:extLst>
              <a:ext uri="{FF2B5EF4-FFF2-40B4-BE49-F238E27FC236}">
                <a16:creationId xmlns:a16="http://schemas.microsoft.com/office/drawing/2014/main" id="{C6C603C2-2D08-D88A-9256-CB9299282584}"/>
              </a:ext>
            </a:extLst>
          </p:cNvPr>
          <p:cNvPicPr>
            <a:picLocks noChangeAspect="1"/>
          </p:cNvPicPr>
          <p:nvPr/>
        </p:nvPicPr>
        <p:blipFill>
          <a:blip r:embed="rId7"/>
          <a:stretch>
            <a:fillRect/>
          </a:stretch>
        </p:blipFill>
        <p:spPr>
          <a:xfrm>
            <a:off x="2280863" y="4684830"/>
            <a:ext cx="6645247" cy="1327090"/>
          </a:xfrm>
          <a:prstGeom prst="rect">
            <a:avLst/>
          </a:prstGeom>
          <a:ln w="19050">
            <a:solidFill>
              <a:schemeClr val="tx1"/>
            </a:solidFill>
          </a:ln>
        </p:spPr>
      </p:pic>
      <p:sp>
        <p:nvSpPr>
          <p:cNvPr id="183" name="テキスト ボックス 182">
            <a:extLst>
              <a:ext uri="{FF2B5EF4-FFF2-40B4-BE49-F238E27FC236}">
                <a16:creationId xmlns:a16="http://schemas.microsoft.com/office/drawing/2014/main" id="{F795D85C-6CE0-4D9C-7198-4A29B418A6F1}"/>
              </a:ext>
            </a:extLst>
          </p:cNvPr>
          <p:cNvSpPr txBox="1"/>
          <p:nvPr/>
        </p:nvSpPr>
        <p:spPr>
          <a:xfrm>
            <a:off x="1974260" y="1812229"/>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多目的最適化結果</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pic>
        <p:nvPicPr>
          <p:cNvPr id="2050" name="Picture 2" descr="デジタルサイネージ フリー素材（イラスト） 無料・商用可">
            <a:extLst>
              <a:ext uri="{FF2B5EF4-FFF2-40B4-BE49-F238E27FC236}">
                <a16:creationId xmlns:a16="http://schemas.microsoft.com/office/drawing/2014/main" id="{0F8AA273-791C-9E9C-65CB-B6378186BD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179" y="2075612"/>
            <a:ext cx="1686246" cy="1686246"/>
          </a:xfrm>
          <a:prstGeom prst="rect">
            <a:avLst/>
          </a:prstGeom>
          <a:noFill/>
          <a:extLst>
            <a:ext uri="{909E8E84-426E-40DD-AFC4-6F175D3DCCD1}">
              <a14:hiddenFill xmlns:a14="http://schemas.microsoft.com/office/drawing/2010/main">
                <a:solidFill>
                  <a:srgbClr val="FFFFFF"/>
                </a:solidFill>
              </a14:hiddenFill>
            </a:ext>
          </a:extLst>
        </p:spPr>
      </p:pic>
      <p:sp>
        <p:nvSpPr>
          <p:cNvPr id="198" name="テキスト ボックス 197">
            <a:extLst>
              <a:ext uri="{FF2B5EF4-FFF2-40B4-BE49-F238E27FC236}">
                <a16:creationId xmlns:a16="http://schemas.microsoft.com/office/drawing/2014/main" id="{711953E7-EABB-672F-DFCF-8AFA445B5FF2}"/>
              </a:ext>
            </a:extLst>
          </p:cNvPr>
          <p:cNvSpPr txBox="1"/>
          <p:nvPr/>
        </p:nvSpPr>
        <p:spPr>
          <a:xfrm>
            <a:off x="4472130" y="3703144"/>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シミュレーション</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
        <p:nvSpPr>
          <p:cNvPr id="199" name="四角形: 角を丸くする 198">
            <a:extLst>
              <a:ext uri="{FF2B5EF4-FFF2-40B4-BE49-F238E27FC236}">
                <a16:creationId xmlns:a16="http://schemas.microsoft.com/office/drawing/2014/main" id="{24B41AD0-A130-F0A2-8992-3306689FC354}"/>
              </a:ext>
            </a:extLst>
          </p:cNvPr>
          <p:cNvSpPr/>
          <p:nvPr/>
        </p:nvSpPr>
        <p:spPr>
          <a:xfrm>
            <a:off x="6558044" y="3136095"/>
            <a:ext cx="2110216" cy="586458"/>
          </a:xfrm>
          <a:prstGeom prst="round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200" name="テキスト ボックス 199">
            <a:extLst>
              <a:ext uri="{FF2B5EF4-FFF2-40B4-BE49-F238E27FC236}">
                <a16:creationId xmlns:a16="http://schemas.microsoft.com/office/drawing/2014/main" id="{EE733B57-4FFC-88F0-F480-940C99357F48}"/>
              </a:ext>
            </a:extLst>
          </p:cNvPr>
          <p:cNvSpPr txBox="1"/>
          <p:nvPr/>
        </p:nvSpPr>
        <p:spPr>
          <a:xfrm>
            <a:off x="7292725" y="2620408"/>
            <a:ext cx="1222625"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比較</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cxnSp>
        <p:nvCxnSpPr>
          <p:cNvPr id="202" name="直線矢印コネクタ 201">
            <a:extLst>
              <a:ext uri="{FF2B5EF4-FFF2-40B4-BE49-F238E27FC236}">
                <a16:creationId xmlns:a16="http://schemas.microsoft.com/office/drawing/2014/main" id="{0382F700-FD22-C2B0-139A-8D1803A6254A}"/>
              </a:ext>
            </a:extLst>
          </p:cNvPr>
          <p:cNvCxnSpPr>
            <a:cxnSpLocks/>
          </p:cNvCxnSpPr>
          <p:nvPr/>
        </p:nvCxnSpPr>
        <p:spPr>
          <a:xfrm>
            <a:off x="7356298" y="2601515"/>
            <a:ext cx="0" cy="476998"/>
          </a:xfrm>
          <a:prstGeom prst="straightConnector1">
            <a:avLst/>
          </a:prstGeom>
          <a:ln w="25400">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05" name="コネクタ: カギ線 204">
            <a:extLst>
              <a:ext uri="{FF2B5EF4-FFF2-40B4-BE49-F238E27FC236}">
                <a16:creationId xmlns:a16="http://schemas.microsoft.com/office/drawing/2014/main" id="{8BDE6969-A529-257E-5CE5-711F13678D04}"/>
              </a:ext>
            </a:extLst>
          </p:cNvPr>
          <p:cNvCxnSpPr>
            <a:cxnSpLocks/>
            <a:stCxn id="179" idx="1"/>
            <a:endCxn id="196" idx="1"/>
          </p:cNvCxnSpPr>
          <p:nvPr/>
        </p:nvCxnSpPr>
        <p:spPr>
          <a:xfrm rot="10800000">
            <a:off x="663213" y="3078515"/>
            <a:ext cx="1617651" cy="2269861"/>
          </a:xfrm>
          <a:prstGeom prst="bentConnector3">
            <a:avLst>
              <a:gd name="adj1" fmla="val 12302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9" name="四角形: 角を丸くする 148">
            <a:extLst>
              <a:ext uri="{FF2B5EF4-FFF2-40B4-BE49-F238E27FC236}">
                <a16:creationId xmlns:a16="http://schemas.microsoft.com/office/drawing/2014/main" id="{8BC74E5A-2911-EAE3-8FB7-3D61820DF860}"/>
              </a:ext>
            </a:extLst>
          </p:cNvPr>
          <p:cNvSpPr/>
          <p:nvPr/>
        </p:nvSpPr>
        <p:spPr>
          <a:xfrm>
            <a:off x="449269" y="5003383"/>
            <a:ext cx="1665088" cy="798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状況変化</a:t>
            </a:r>
            <a:endParaRPr kumimoji="1" lang="en-US" altLang="ja-JP" sz="2000"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（故障など）</a:t>
            </a:r>
          </a:p>
        </p:txBody>
      </p:sp>
      <p:cxnSp>
        <p:nvCxnSpPr>
          <p:cNvPr id="216" name="コネクタ: 曲線 215">
            <a:extLst>
              <a:ext uri="{FF2B5EF4-FFF2-40B4-BE49-F238E27FC236}">
                <a16:creationId xmlns:a16="http://schemas.microsoft.com/office/drawing/2014/main" id="{D9AF2F2C-EC26-CD8B-8F95-7615B903DCD9}"/>
              </a:ext>
            </a:extLst>
          </p:cNvPr>
          <p:cNvCxnSpPr>
            <a:cxnSpLocks/>
            <a:stCxn id="199" idx="2"/>
            <a:endCxn id="179" idx="0"/>
          </p:cNvCxnSpPr>
          <p:nvPr/>
        </p:nvCxnSpPr>
        <p:spPr>
          <a:xfrm rot="5400000">
            <a:off x="6127182" y="3198859"/>
            <a:ext cx="962277" cy="2009665"/>
          </a:xfrm>
          <a:prstGeom prst="curvedConnector3">
            <a:avLst>
              <a:gd name="adj1" fmla="val 61745"/>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20" name="テキスト ボックス 219">
            <a:extLst>
              <a:ext uri="{FF2B5EF4-FFF2-40B4-BE49-F238E27FC236}">
                <a16:creationId xmlns:a16="http://schemas.microsoft.com/office/drawing/2014/main" id="{A00DDA67-9AB1-22F4-B484-18C613D504B5}"/>
              </a:ext>
            </a:extLst>
          </p:cNvPr>
          <p:cNvSpPr txBox="1"/>
          <p:nvPr/>
        </p:nvSpPr>
        <p:spPr>
          <a:xfrm>
            <a:off x="8064523" y="2766763"/>
            <a:ext cx="901654" cy="369332"/>
          </a:xfrm>
          <a:prstGeom prst="rect">
            <a:avLst/>
          </a:prstGeom>
          <a:noFill/>
        </p:spPr>
        <p:txBody>
          <a:bodyPr wrap="square">
            <a:spAutoFit/>
          </a:bodyPr>
          <a:lstStyle/>
          <a:p>
            <a:pPr algn="ctr"/>
            <a:r>
              <a:rPr kumimoji="1" lang="en-US" altLang="ja-JP" sz="1800" dirty="0">
                <a:latin typeface="ＭＳ Ｐゴシック" panose="020B0600070205080204" pitchFamily="50" charset="-128"/>
                <a:ea typeface="ＭＳ Ｐゴシック" panose="020B0600070205080204" pitchFamily="50" charset="-128"/>
              </a:rPr>
              <a:t>Win!</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216757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525975-D441-F6AA-6C8E-CF0E7BD2AFA8}"/>
              </a:ext>
            </a:extLst>
          </p:cNvPr>
          <p:cNvSpPr>
            <a:spLocks noGrp="1"/>
          </p:cNvSpPr>
          <p:nvPr>
            <p:ph type="title"/>
          </p:nvPr>
        </p:nvSpPr>
        <p:spPr/>
        <p:txBody>
          <a:bodyPr>
            <a:normAutofit/>
          </a:bodyPr>
          <a:lstStyle/>
          <a:p>
            <a:r>
              <a:rPr lang="ja-JP" altLang="en-US" dirty="0">
                <a:latin typeface="ＭＳ Ｐゴシック" panose="020B0600070205080204" pitchFamily="50" charset="-128"/>
                <a:ea typeface="ＭＳ Ｐゴシック" panose="020B0600070205080204" pitchFamily="50" charset="-128"/>
              </a:rPr>
              <a:t>問題設定</a:t>
            </a:r>
            <a:endParaRPr lang="ja-JP" altLang="en-US" sz="2700" dirty="0">
              <a:solidFill>
                <a:srgbClr val="FFFF00"/>
              </a:solidFill>
              <a:latin typeface="ＭＳ Ｐゴシック" panose="020B0600070205080204" pitchFamily="50" charset="-128"/>
              <a:ea typeface="ＭＳ Ｐゴシック" panose="020B0600070205080204" pitchFamily="50" charset="-128"/>
            </a:endParaRPr>
          </a:p>
        </p:txBody>
      </p:sp>
      <p:sp>
        <p:nvSpPr>
          <p:cNvPr id="3" name="コンテンツ プレースホルダー 2">
            <a:extLst>
              <a:ext uri="{FF2B5EF4-FFF2-40B4-BE49-F238E27FC236}">
                <a16:creationId xmlns:a16="http://schemas.microsoft.com/office/drawing/2014/main" id="{44EFCC5B-8E8A-D386-6BF8-9EB3D02D4621}"/>
              </a:ext>
            </a:extLst>
          </p:cNvPr>
          <p:cNvSpPr>
            <a:spLocks noGrp="1"/>
          </p:cNvSpPr>
          <p:nvPr>
            <p:ph idx="1"/>
          </p:nvPr>
        </p:nvSpPr>
        <p:spPr>
          <a:xfrm>
            <a:off x="310153" y="1909761"/>
            <a:ext cx="8667346" cy="4686247"/>
          </a:xfrm>
        </p:spPr>
        <p:txBody>
          <a:bodyPr>
            <a:normAutofit/>
          </a:bodyPr>
          <a:lstStyle/>
          <a:p>
            <a:r>
              <a:rPr lang="ja-JP" altLang="en-US" dirty="0">
                <a:solidFill>
                  <a:srgbClr val="212121"/>
                </a:solidFill>
                <a:highlight>
                  <a:srgbClr val="FFFFFF"/>
                </a:highlight>
                <a:latin typeface="Roboto" panose="02000000000000000000" pitchFamily="2" charset="0"/>
              </a:rPr>
              <a:t>モジュール</a:t>
            </a:r>
            <a:r>
              <a:rPr lang="ja-JP" altLang="en-US" sz="1800" dirty="0">
                <a:solidFill>
                  <a:srgbClr val="212121"/>
                </a:solidFill>
                <a:highlight>
                  <a:srgbClr val="FFFFFF"/>
                </a:highlight>
                <a:latin typeface="Roboto" panose="02000000000000000000" pitchFamily="2" charset="0"/>
              </a:rPr>
              <a:t>（</a:t>
            </a:r>
            <a:r>
              <a:rPr lang="ja-JP" altLang="en-US" sz="1800" b="0" i="0" dirty="0">
                <a:solidFill>
                  <a:srgbClr val="212121"/>
                </a:solidFill>
                <a:effectLst/>
                <a:highlight>
                  <a:srgbClr val="FFFFFF"/>
                </a:highlight>
                <a:latin typeface="Roboto" panose="02000000000000000000" pitchFamily="2" charset="0"/>
              </a:rPr>
              <a:t>個数制限</a:t>
            </a:r>
            <a:r>
              <a:rPr lang="en-US" altLang="ja-JP" sz="1800" b="0" i="0" dirty="0">
                <a:solidFill>
                  <a:srgbClr val="212121"/>
                </a:solidFill>
                <a:effectLst/>
                <a:highlight>
                  <a:srgbClr val="FFFFFF"/>
                </a:highlight>
                <a:latin typeface="Roboto" panose="02000000000000000000" pitchFamily="2" charset="0"/>
              </a:rPr>
              <a:t>,</a:t>
            </a:r>
            <a:r>
              <a:rPr lang="ja-JP" altLang="en-US" sz="1800" b="0" i="0" dirty="0">
                <a:effectLst/>
                <a:highlight>
                  <a:srgbClr val="FFFFFF"/>
                </a:highlight>
                <a:latin typeface="Roboto" panose="02000000000000000000" pitchFamily="2" charset="0"/>
              </a:rPr>
              <a:t>バッテリー容量</a:t>
            </a:r>
            <a:r>
              <a:rPr lang="en-US" altLang="ja-JP" sz="1800" b="0" i="0" dirty="0">
                <a:effectLst/>
                <a:highlight>
                  <a:srgbClr val="FFFFFF"/>
                </a:highlight>
                <a:latin typeface="Roboto" panose="02000000000000000000" pitchFamily="2" charset="0"/>
              </a:rPr>
              <a:t>,</a:t>
            </a:r>
            <a:r>
              <a:rPr lang="ja-JP" altLang="en-US" sz="1800" b="0" i="0" dirty="0">
                <a:effectLst/>
                <a:highlight>
                  <a:srgbClr val="FFFFFF"/>
                </a:highlight>
                <a:latin typeface="Roboto" panose="02000000000000000000" pitchFamily="2" charset="0"/>
              </a:rPr>
              <a:t>故障シナリオ</a:t>
            </a:r>
            <a:r>
              <a:rPr lang="ja-JP" altLang="en-US" sz="1800" dirty="0">
                <a:highlight>
                  <a:srgbClr val="FFFFFF"/>
                </a:highlight>
                <a:latin typeface="Roboto" panose="02000000000000000000" pitchFamily="2" charset="0"/>
              </a:rPr>
              <a:t>）</a:t>
            </a:r>
            <a:endParaRPr lang="en-US" altLang="ja-JP"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Body </a:t>
            </a: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Limb </a:t>
            </a:r>
          </a:p>
          <a:p>
            <a:pPr>
              <a:spcBef>
                <a:spcPts val="2400"/>
              </a:spcBef>
            </a:pPr>
            <a:r>
              <a:rPr lang="ja-JP" altLang="en-US" dirty="0">
                <a:solidFill>
                  <a:srgbClr val="212121"/>
                </a:solidFill>
                <a:highlight>
                  <a:srgbClr val="FFFFFF"/>
                </a:highlight>
                <a:latin typeface="Roboto" panose="02000000000000000000" pitchFamily="2" charset="0"/>
              </a:rPr>
              <a:t>クラスタ</a:t>
            </a:r>
            <a:r>
              <a:rPr lang="ja-JP" altLang="en-US" sz="1800" dirty="0">
                <a:solidFill>
                  <a:srgbClr val="212121"/>
                </a:solidFill>
                <a:highlight>
                  <a:srgbClr val="FFFFFF"/>
                </a:highlight>
                <a:latin typeface="Roboto" panose="02000000000000000000" pitchFamily="2" charset="0"/>
              </a:rPr>
              <a:t>（構成モジュール</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加工</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effectLst/>
                <a:highlight>
                  <a:srgbClr val="FFFFFF"/>
                </a:highlight>
                <a:latin typeface="Roboto" panose="02000000000000000000" pitchFamily="2" charset="0"/>
              </a:rPr>
              <a:t>運搬</a:t>
            </a:r>
            <a:r>
              <a:rPr lang="en-US" altLang="ja-JP" sz="1800" b="0" i="0" dirty="0">
                <a:effectLst/>
                <a:highlight>
                  <a:srgbClr val="FFFFFF"/>
                </a:highlight>
                <a:latin typeface="Roboto" panose="02000000000000000000" pitchFamily="2" charset="0"/>
              </a:rPr>
              <a:t>, </a:t>
            </a:r>
            <a:r>
              <a:rPr lang="ja-JP" altLang="en-US" sz="1800" b="0" i="0" dirty="0">
                <a:effectLst/>
                <a:highlight>
                  <a:srgbClr val="FFFFFF"/>
                </a:highlight>
                <a:latin typeface="Roboto" panose="02000000000000000000" pitchFamily="2" charset="0"/>
              </a:rPr>
              <a:t>移動能力</a:t>
            </a:r>
            <a:r>
              <a:rPr lang="ja-JP" altLang="en-US" sz="1800" dirty="0">
                <a:highlight>
                  <a:srgbClr val="FFFFFF"/>
                </a:highlight>
                <a:latin typeface="Roboto" panose="02000000000000000000" pitchFamily="2" charset="0"/>
              </a:rPr>
              <a:t>）</a:t>
            </a:r>
            <a:endParaRPr lang="en-US" altLang="ja-JP"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TWSH </a:t>
            </a: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QWSH </a:t>
            </a:r>
          </a:p>
          <a:p>
            <a:pPr>
              <a:spcBef>
                <a:spcPts val="2400"/>
              </a:spcBef>
            </a:pPr>
            <a:r>
              <a:rPr lang="ja-JP" altLang="en-US" dirty="0">
                <a:solidFill>
                  <a:srgbClr val="212121"/>
                </a:solidFill>
                <a:highlight>
                  <a:srgbClr val="FFFFFF"/>
                </a:highlight>
                <a:latin typeface="Roboto" panose="02000000000000000000" pitchFamily="2" charset="0"/>
              </a:rPr>
              <a:t>加工タスク</a:t>
            </a:r>
            <a:r>
              <a:rPr lang="ja-JP" altLang="en-US" sz="1800" dirty="0">
                <a:solidFill>
                  <a:srgbClr val="212121"/>
                </a:solidFill>
                <a:highlight>
                  <a:srgbClr val="FFFFFF"/>
                </a:highlight>
                <a:latin typeface="Roboto" panose="02000000000000000000" pitchFamily="2" charset="0"/>
              </a:rPr>
              <a:t>（必要合計能力</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前提タスク</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総工数</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現場座標</a:t>
            </a:r>
            <a:r>
              <a:rPr lang="ja-JP" altLang="en-US" sz="1800" dirty="0">
                <a:highlight>
                  <a:srgbClr val="FFFFFF"/>
                </a:highlight>
                <a:latin typeface="Roboto" panose="02000000000000000000" pitchFamily="2" charset="0"/>
              </a:rPr>
              <a:t>）</a:t>
            </a:r>
            <a:endParaRPr lang="en-US" altLang="ja-JP" sz="1800" dirty="0">
              <a:solidFill>
                <a:srgbClr val="212121"/>
              </a:solidFill>
              <a:highlight>
                <a:srgbClr val="FFFFFF"/>
              </a:highlight>
              <a:latin typeface="Roboto" panose="02000000000000000000" pitchFamily="2" charset="0"/>
            </a:endParaRPr>
          </a:p>
          <a:p>
            <a:pPr>
              <a:spcBef>
                <a:spcPts val="2400"/>
              </a:spcBef>
            </a:pPr>
            <a:r>
              <a:rPr lang="ja-JP" altLang="en-US" dirty="0">
                <a:solidFill>
                  <a:srgbClr val="212121"/>
                </a:solidFill>
                <a:highlight>
                  <a:srgbClr val="FFFFFF"/>
                </a:highlight>
                <a:latin typeface="Roboto" panose="02000000000000000000" pitchFamily="2" charset="0"/>
              </a:rPr>
              <a:t>運搬タスク</a:t>
            </a:r>
            <a:r>
              <a:rPr lang="ja-JP" altLang="en-US" sz="1800" dirty="0">
                <a:solidFill>
                  <a:srgbClr val="212121"/>
                </a:solidFill>
                <a:highlight>
                  <a:srgbClr val="FFFFFF"/>
                </a:highlight>
                <a:latin typeface="Roboto" panose="02000000000000000000" pitchFamily="2" charset="0"/>
              </a:rPr>
              <a:t>（必要合計能力</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前提タスク</a:t>
            </a:r>
            <a:r>
              <a:rPr lang="en-US" altLang="ja-JP" sz="1800" b="0" i="0" dirty="0">
                <a:solidFill>
                  <a:srgbClr val="212121"/>
                </a:solidFill>
                <a:effectLst/>
                <a:highlight>
                  <a:srgbClr val="FFFFFF"/>
                </a:highlight>
                <a:latin typeface="Roboto" panose="02000000000000000000" pitchFamily="2" charset="0"/>
              </a:rPr>
              <a:t>, </a:t>
            </a:r>
            <a:r>
              <a:rPr lang="ja-JP" altLang="en-US" sz="1800" dirty="0">
                <a:solidFill>
                  <a:srgbClr val="212121"/>
                </a:solidFill>
                <a:highlight>
                  <a:srgbClr val="FFFFFF"/>
                </a:highlight>
                <a:latin typeface="Roboto" panose="02000000000000000000" pitchFamily="2" charset="0"/>
              </a:rPr>
              <a:t>現場座標</a:t>
            </a:r>
            <a:r>
              <a:rPr lang="en-US" altLang="ja-JP" sz="1800" dirty="0">
                <a:solidFill>
                  <a:srgbClr val="212121"/>
                </a:solidFill>
                <a:highlight>
                  <a:srgbClr val="FFFFFF"/>
                </a:highlight>
                <a:latin typeface="Roboto" panose="02000000000000000000" pitchFamily="2" charset="0"/>
              </a:rPr>
              <a:t>, </a:t>
            </a:r>
            <a:r>
              <a:rPr lang="ja-JP" altLang="en-US" sz="1800" dirty="0">
                <a:solidFill>
                  <a:srgbClr val="212121"/>
                </a:solidFill>
                <a:highlight>
                  <a:srgbClr val="FFFFFF"/>
                </a:highlight>
                <a:latin typeface="Roboto" panose="02000000000000000000" pitchFamily="2" charset="0"/>
              </a:rPr>
              <a:t>目標座標</a:t>
            </a:r>
            <a:r>
              <a:rPr lang="en-US" altLang="ja-JP" sz="1800" dirty="0">
                <a:solidFill>
                  <a:srgbClr val="212121"/>
                </a:solidFill>
                <a:highlight>
                  <a:srgbClr val="FFFFFF"/>
                </a:highlight>
                <a:latin typeface="Roboto" panose="02000000000000000000" pitchFamily="2" charset="0"/>
              </a:rPr>
              <a:t>, </a:t>
            </a:r>
            <a:r>
              <a:rPr lang="ja-JP" altLang="en-US" sz="1800" dirty="0">
                <a:solidFill>
                  <a:srgbClr val="212121"/>
                </a:solidFill>
                <a:highlight>
                  <a:srgbClr val="FFFFFF"/>
                </a:highlight>
                <a:latin typeface="Roboto" panose="02000000000000000000" pitchFamily="2" charset="0"/>
              </a:rPr>
              <a:t>移動コスト</a:t>
            </a:r>
            <a:r>
              <a:rPr lang="ja-JP" altLang="en-US" sz="1800" dirty="0">
                <a:highlight>
                  <a:srgbClr val="FFFFFF"/>
                </a:highlight>
                <a:latin typeface="Roboto" panose="02000000000000000000" pitchFamily="2" charset="0"/>
              </a:rPr>
              <a:t>）</a:t>
            </a:r>
            <a:endParaRPr lang="en-US" altLang="ja-JP" dirty="0">
              <a:solidFill>
                <a:srgbClr val="212121"/>
              </a:solidFill>
              <a:highlight>
                <a:srgbClr val="FFFFFF"/>
              </a:highlight>
              <a:latin typeface="Roboto" panose="02000000000000000000" pitchFamily="2" charset="0"/>
            </a:endParaRPr>
          </a:p>
        </p:txBody>
      </p:sp>
      <p:pic>
        <p:nvPicPr>
          <p:cNvPr id="6" name="図 5">
            <a:extLst>
              <a:ext uri="{FF2B5EF4-FFF2-40B4-BE49-F238E27FC236}">
                <a16:creationId xmlns:a16="http://schemas.microsoft.com/office/drawing/2014/main" id="{AFCF7E44-BDC7-4B1A-AD61-56B54F3BBEB8}"/>
              </a:ext>
            </a:extLst>
          </p:cNvPr>
          <p:cNvPicPr>
            <a:picLocks noChangeAspect="1"/>
          </p:cNvPicPr>
          <p:nvPr/>
        </p:nvPicPr>
        <p:blipFill rotWithShape="1">
          <a:blip r:embed="rId2">
            <a:extLst>
              <a:ext uri="{28A0092B-C50C-407E-A947-70E740481C1C}">
                <a14:useLocalDpi xmlns:a14="http://schemas.microsoft.com/office/drawing/2010/main" val="0"/>
              </a:ext>
            </a:extLst>
          </a:blip>
          <a:srcRect l="52099" t="57268" r="2626"/>
          <a:stretch/>
        </p:blipFill>
        <p:spPr>
          <a:xfrm>
            <a:off x="5778312" y="384571"/>
            <a:ext cx="2007869" cy="1357313"/>
          </a:xfrm>
          <a:prstGeom prst="rect">
            <a:avLst/>
          </a:prstGeom>
        </p:spPr>
      </p:pic>
      <p:sp>
        <p:nvSpPr>
          <p:cNvPr id="8" name="四角形: 角を丸くする 7">
            <a:extLst>
              <a:ext uri="{FF2B5EF4-FFF2-40B4-BE49-F238E27FC236}">
                <a16:creationId xmlns:a16="http://schemas.microsoft.com/office/drawing/2014/main" id="{352B88F6-B2A8-4762-890B-B271DE20F798}"/>
              </a:ext>
            </a:extLst>
          </p:cNvPr>
          <p:cNvSpPr/>
          <p:nvPr/>
        </p:nvSpPr>
        <p:spPr>
          <a:xfrm>
            <a:off x="6608690" y="817960"/>
            <a:ext cx="357188" cy="3357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四角形: 角を丸くする 8">
            <a:extLst>
              <a:ext uri="{FF2B5EF4-FFF2-40B4-BE49-F238E27FC236}">
                <a16:creationId xmlns:a16="http://schemas.microsoft.com/office/drawing/2014/main" id="{70DFB407-351F-4C3D-902B-8FF827D5C29D}"/>
              </a:ext>
            </a:extLst>
          </p:cNvPr>
          <p:cNvSpPr/>
          <p:nvPr/>
        </p:nvSpPr>
        <p:spPr>
          <a:xfrm>
            <a:off x="6330084" y="503635"/>
            <a:ext cx="542925" cy="31432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1" name="四角形: 角を丸くする 10">
            <a:extLst>
              <a:ext uri="{FF2B5EF4-FFF2-40B4-BE49-F238E27FC236}">
                <a16:creationId xmlns:a16="http://schemas.microsoft.com/office/drawing/2014/main" id="{F34825F4-5C15-4E06-BF25-BA50265A96F0}"/>
              </a:ext>
            </a:extLst>
          </p:cNvPr>
          <p:cNvSpPr/>
          <p:nvPr/>
        </p:nvSpPr>
        <p:spPr>
          <a:xfrm>
            <a:off x="6030047" y="613174"/>
            <a:ext cx="357188" cy="3357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四角形: 角を丸くする 11">
            <a:extLst>
              <a:ext uri="{FF2B5EF4-FFF2-40B4-BE49-F238E27FC236}">
                <a16:creationId xmlns:a16="http://schemas.microsoft.com/office/drawing/2014/main" id="{4B261801-3E9C-40F7-BB8F-01285A1E1CA2}"/>
              </a:ext>
            </a:extLst>
          </p:cNvPr>
          <p:cNvSpPr/>
          <p:nvPr/>
        </p:nvSpPr>
        <p:spPr>
          <a:xfrm>
            <a:off x="6330084" y="1379939"/>
            <a:ext cx="442913" cy="41909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テキスト ボックス 12">
            <a:extLst>
              <a:ext uri="{FF2B5EF4-FFF2-40B4-BE49-F238E27FC236}">
                <a16:creationId xmlns:a16="http://schemas.microsoft.com/office/drawing/2014/main" id="{B851E2A8-E420-156C-1E11-E1E6F540EFD1}"/>
              </a:ext>
            </a:extLst>
          </p:cNvPr>
          <p:cNvSpPr txBox="1"/>
          <p:nvPr/>
        </p:nvSpPr>
        <p:spPr>
          <a:xfrm>
            <a:off x="2511784" y="2345403"/>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err="1">
                <a:solidFill>
                  <a:srgbClr val="212121"/>
                </a:solidFill>
                <a:highlight>
                  <a:srgbClr val="FFFFFF"/>
                </a:highlight>
                <a:latin typeface="Roboto" panose="02000000000000000000" pitchFamily="2" charset="0"/>
              </a:rPr>
              <a:t>EndE</a:t>
            </a:r>
            <a:endParaRPr lang="en-US" altLang="ja-JP" sz="2400"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Wheel </a:t>
            </a:r>
          </a:p>
        </p:txBody>
      </p:sp>
      <p:sp>
        <p:nvSpPr>
          <p:cNvPr id="17" name="テキスト ボックス 16">
            <a:extLst>
              <a:ext uri="{FF2B5EF4-FFF2-40B4-BE49-F238E27FC236}">
                <a16:creationId xmlns:a16="http://schemas.microsoft.com/office/drawing/2014/main" id="{28E607DE-F9A9-67E2-693D-9A99EC471C1B}"/>
              </a:ext>
            </a:extLst>
          </p:cNvPr>
          <p:cNvSpPr txBox="1"/>
          <p:nvPr/>
        </p:nvSpPr>
        <p:spPr>
          <a:xfrm>
            <a:off x="2323163" y="3808698"/>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TWDH </a:t>
            </a: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QWDH </a:t>
            </a:r>
          </a:p>
        </p:txBody>
      </p:sp>
      <p:sp>
        <p:nvSpPr>
          <p:cNvPr id="18" name="テキスト ボックス 17">
            <a:extLst>
              <a:ext uri="{FF2B5EF4-FFF2-40B4-BE49-F238E27FC236}">
                <a16:creationId xmlns:a16="http://schemas.microsoft.com/office/drawing/2014/main" id="{89AB6644-BAB8-E0E1-58D7-7A68F43DEC88}"/>
              </a:ext>
            </a:extLst>
          </p:cNvPr>
          <p:cNvSpPr txBox="1"/>
          <p:nvPr/>
        </p:nvSpPr>
        <p:spPr>
          <a:xfrm>
            <a:off x="4211896" y="3808698"/>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Dragon </a:t>
            </a: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Minimal </a:t>
            </a:r>
          </a:p>
        </p:txBody>
      </p:sp>
      <p:pic>
        <p:nvPicPr>
          <p:cNvPr id="19" name="Picture 2">
            <a:extLst>
              <a:ext uri="{FF2B5EF4-FFF2-40B4-BE49-F238E27FC236}">
                <a16:creationId xmlns:a16="http://schemas.microsoft.com/office/drawing/2014/main" id="{BC7AB489-20DD-3225-6AA6-01FF0F606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52" t="20120" r="16966" b="7029"/>
          <a:stretch/>
        </p:blipFill>
        <p:spPr bwMode="auto">
          <a:xfrm>
            <a:off x="6608690" y="3723651"/>
            <a:ext cx="2185335" cy="106110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 name="図 19">
            <a:extLst>
              <a:ext uri="{FF2B5EF4-FFF2-40B4-BE49-F238E27FC236}">
                <a16:creationId xmlns:a16="http://schemas.microsoft.com/office/drawing/2014/main" id="{0048D2D0-713C-B9AA-446B-3D083C14A6BA}"/>
              </a:ext>
            </a:extLst>
          </p:cNvPr>
          <p:cNvPicPr>
            <a:picLocks noChangeAspect="1"/>
          </p:cNvPicPr>
          <p:nvPr/>
        </p:nvPicPr>
        <p:blipFill rotWithShape="1">
          <a:blip r:embed="rId2">
            <a:extLst>
              <a:ext uri="{28A0092B-C50C-407E-A947-70E740481C1C}">
                <a14:useLocalDpi xmlns:a14="http://schemas.microsoft.com/office/drawing/2010/main" val="0"/>
              </a:ext>
            </a:extLst>
          </a:blip>
          <a:srcRect l="5353" t="59764" r="53585"/>
          <a:stretch/>
        </p:blipFill>
        <p:spPr>
          <a:xfrm>
            <a:off x="6553396" y="2235475"/>
            <a:ext cx="1888729" cy="1325563"/>
          </a:xfrm>
          <a:prstGeom prst="ellipse">
            <a:avLst/>
          </a:prstGeom>
          <a:ln>
            <a:noFill/>
          </a:ln>
          <a:effectLst>
            <a:softEdge rad="112500"/>
          </a:effectLst>
        </p:spPr>
      </p:pic>
      <p:sp>
        <p:nvSpPr>
          <p:cNvPr id="22" name="テキスト ボックス 21">
            <a:extLst>
              <a:ext uri="{FF2B5EF4-FFF2-40B4-BE49-F238E27FC236}">
                <a16:creationId xmlns:a16="http://schemas.microsoft.com/office/drawing/2014/main" id="{573BEE19-E24B-3F30-DF99-1F56B75610AA}"/>
              </a:ext>
            </a:extLst>
          </p:cNvPr>
          <p:cNvSpPr txBox="1"/>
          <p:nvPr/>
        </p:nvSpPr>
        <p:spPr>
          <a:xfrm>
            <a:off x="7609078" y="3297859"/>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三脚単腕型</a:t>
            </a:r>
          </a:p>
        </p:txBody>
      </p:sp>
      <p:sp>
        <p:nvSpPr>
          <p:cNvPr id="23" name="テキスト ボックス 22">
            <a:extLst>
              <a:ext uri="{FF2B5EF4-FFF2-40B4-BE49-F238E27FC236}">
                <a16:creationId xmlns:a16="http://schemas.microsoft.com/office/drawing/2014/main" id="{B96E0A8B-F47C-4B2C-F11B-D94932BFA642}"/>
              </a:ext>
            </a:extLst>
          </p:cNvPr>
          <p:cNvSpPr txBox="1"/>
          <p:nvPr/>
        </p:nvSpPr>
        <p:spPr>
          <a:xfrm>
            <a:off x="7771214" y="4415425"/>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ドラゴン型</a:t>
            </a:r>
          </a:p>
        </p:txBody>
      </p:sp>
    </p:spTree>
    <p:extLst>
      <p:ext uri="{BB962C8B-B14F-4D97-AF65-F5344CB8AC3E}">
        <p14:creationId xmlns:p14="http://schemas.microsoft.com/office/powerpoint/2010/main" val="2697552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F73F1-DD93-BF93-6FAF-7EDA70C76616}"/>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9D6AE5F1-15C4-F34E-8CD8-5DB1896EAE37}"/>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シミュレーションの様子</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（故障なし）</a:t>
            </a:r>
          </a:p>
        </p:txBody>
      </p:sp>
      <p:sp>
        <p:nvSpPr>
          <p:cNvPr id="38" name="四角形: 角を丸くする 18">
            <a:extLst>
              <a:ext uri="{FF2B5EF4-FFF2-40B4-BE49-F238E27FC236}">
                <a16:creationId xmlns:a16="http://schemas.microsoft.com/office/drawing/2014/main" id="{C14F1E7B-A6F4-1118-8049-730769F66387}"/>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E850A25E-0F61-0C4F-E4A6-9F4D191FC642}"/>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ja-JP" altLang="en-US" sz="2400" dirty="0">
                <a:latin typeface="ＭＳ Ｐゴシック" panose="020B0600070205080204" pitchFamily="50" charset="-128"/>
                <a:ea typeface="ＭＳ Ｐゴシック" panose="020B0600070205080204" pitchFamily="50" charset="-128"/>
              </a:rPr>
              <a:t>シミュレーション終了時になるべく多くのタスクが完了しているようにタスク割り当てを最適化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pic>
        <p:nvPicPr>
          <p:cNvPr id="2" name="without_break">
            <a:hlinkClick r:id="" action="ppaction://media"/>
            <a:extLst>
              <a:ext uri="{FF2B5EF4-FFF2-40B4-BE49-F238E27FC236}">
                <a16:creationId xmlns:a16="http://schemas.microsoft.com/office/drawing/2014/main" id="{49B8233A-4EC3-48AD-AC96-B87330BC027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4865" y="2664529"/>
            <a:ext cx="5909206" cy="3939471"/>
          </a:xfrm>
          <a:prstGeom prst="rect">
            <a:avLst/>
          </a:prstGeom>
        </p:spPr>
      </p:pic>
      <p:sp>
        <p:nvSpPr>
          <p:cNvPr id="3" name="楕円 2">
            <a:extLst>
              <a:ext uri="{FF2B5EF4-FFF2-40B4-BE49-F238E27FC236}">
                <a16:creationId xmlns:a16="http://schemas.microsoft.com/office/drawing/2014/main" id="{A8B59835-33C3-4509-B362-DE2263316B86}"/>
              </a:ext>
            </a:extLst>
          </p:cNvPr>
          <p:cNvSpPr/>
          <p:nvPr/>
        </p:nvSpPr>
        <p:spPr>
          <a:xfrm>
            <a:off x="1176865" y="4758265"/>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FDA1F25-6344-4272-9305-B7581D83B6AA}"/>
              </a:ext>
            </a:extLst>
          </p:cNvPr>
          <p:cNvSpPr/>
          <p:nvPr/>
        </p:nvSpPr>
        <p:spPr>
          <a:xfrm>
            <a:off x="1964268" y="314959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5C8ECD2E-0768-46AF-8B3F-E810D7C61F3D}"/>
              </a:ext>
            </a:extLst>
          </p:cNvPr>
          <p:cNvSpPr/>
          <p:nvPr/>
        </p:nvSpPr>
        <p:spPr>
          <a:xfrm>
            <a:off x="2768603" y="3141128"/>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629DD52E-1D13-4392-8168-DF3857846F6A}"/>
              </a:ext>
            </a:extLst>
          </p:cNvPr>
          <p:cNvSpPr/>
          <p:nvPr/>
        </p:nvSpPr>
        <p:spPr>
          <a:xfrm>
            <a:off x="1964268" y="3962395"/>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E1BEA341-BD34-48E6-9A57-9C680C63D2EC}"/>
              </a:ext>
            </a:extLst>
          </p:cNvPr>
          <p:cNvSpPr txBox="1"/>
          <p:nvPr/>
        </p:nvSpPr>
        <p:spPr>
          <a:xfrm>
            <a:off x="2172772" y="4267437"/>
            <a:ext cx="10204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基地（充電）</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3" name="テキスト ボックス 12">
            <a:extLst>
              <a:ext uri="{FF2B5EF4-FFF2-40B4-BE49-F238E27FC236}">
                <a16:creationId xmlns:a16="http://schemas.microsoft.com/office/drawing/2014/main" id="{97FC5725-16B8-4B36-9DC0-B2BAAED06A3C}"/>
              </a:ext>
            </a:extLst>
          </p:cNvPr>
          <p:cNvSpPr txBox="1"/>
          <p:nvPr/>
        </p:nvSpPr>
        <p:spPr>
          <a:xfrm>
            <a:off x="1517091" y="4922120"/>
            <a:ext cx="1251512"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C8F17D8E-5113-48D8-8AE2-C3C0E6831667}"/>
              </a:ext>
            </a:extLst>
          </p:cNvPr>
          <p:cNvSpPr txBox="1"/>
          <p:nvPr/>
        </p:nvSpPr>
        <p:spPr>
          <a:xfrm>
            <a:off x="1301527" y="3149596"/>
            <a:ext cx="8036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太陽光</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5" name="テキスト ボックス 14">
            <a:extLst>
              <a:ext uri="{FF2B5EF4-FFF2-40B4-BE49-F238E27FC236}">
                <a16:creationId xmlns:a16="http://schemas.microsoft.com/office/drawing/2014/main" id="{AACE31AD-2A0C-4B8F-97AB-3AF01DB1322F}"/>
              </a:ext>
            </a:extLst>
          </p:cNvPr>
          <p:cNvSpPr txBox="1"/>
          <p:nvPr/>
        </p:nvSpPr>
        <p:spPr>
          <a:xfrm>
            <a:off x="2142847" y="3158408"/>
            <a:ext cx="938190"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通信</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6" name="テキスト ボックス 15">
            <a:extLst>
              <a:ext uri="{FF2B5EF4-FFF2-40B4-BE49-F238E27FC236}">
                <a16:creationId xmlns:a16="http://schemas.microsoft.com/office/drawing/2014/main" id="{F9091E7B-31A0-4D66-AD55-A4911EC42C25}"/>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17" name="正方形/長方形 16">
            <a:extLst>
              <a:ext uri="{FF2B5EF4-FFF2-40B4-BE49-F238E27FC236}">
                <a16:creationId xmlns:a16="http://schemas.microsoft.com/office/drawing/2014/main" id="{8ABDB664-ABCF-4949-B1A3-B0FAE34A2FA0}"/>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正方形/長方形 17">
            <a:extLst>
              <a:ext uri="{FF2B5EF4-FFF2-40B4-BE49-F238E27FC236}">
                <a16:creationId xmlns:a16="http://schemas.microsoft.com/office/drawing/2014/main" id="{CC959249-1357-450C-B6C0-5297C7CA48CD}"/>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a:extLst>
              <a:ext uri="{FF2B5EF4-FFF2-40B4-BE49-F238E27FC236}">
                <a16:creationId xmlns:a16="http://schemas.microsoft.com/office/drawing/2014/main" id="{D2FB2294-98B5-4C67-97E4-9458CA938013}"/>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正方形/長方形 19">
            <a:extLst>
              <a:ext uri="{FF2B5EF4-FFF2-40B4-BE49-F238E27FC236}">
                <a16:creationId xmlns:a16="http://schemas.microsoft.com/office/drawing/2014/main" id="{9E3E83F0-B87E-4D17-9FB2-EAE7411D464B}"/>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正方形/長方形 21">
            <a:extLst>
              <a:ext uri="{FF2B5EF4-FFF2-40B4-BE49-F238E27FC236}">
                <a16:creationId xmlns:a16="http://schemas.microsoft.com/office/drawing/2014/main" id="{769D344E-277B-435A-B33F-883CFF5AC26B}"/>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正方形/長方形 22">
            <a:extLst>
              <a:ext uri="{FF2B5EF4-FFF2-40B4-BE49-F238E27FC236}">
                <a16:creationId xmlns:a16="http://schemas.microsoft.com/office/drawing/2014/main" id="{611A3D6F-6577-4B19-95A7-DD534107668D}"/>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3" name="図 42">
            <a:extLst>
              <a:ext uri="{FF2B5EF4-FFF2-40B4-BE49-F238E27FC236}">
                <a16:creationId xmlns:a16="http://schemas.microsoft.com/office/drawing/2014/main" id="{AE363B03-E7A2-4873-A91B-A5CD634979AA}"/>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4" name="図 43">
            <a:extLst>
              <a:ext uri="{FF2B5EF4-FFF2-40B4-BE49-F238E27FC236}">
                <a16:creationId xmlns:a16="http://schemas.microsoft.com/office/drawing/2014/main" id="{83DB4089-BAA8-4555-AB76-E772F38C68B0}"/>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5" name="図 44">
            <a:extLst>
              <a:ext uri="{FF2B5EF4-FFF2-40B4-BE49-F238E27FC236}">
                <a16:creationId xmlns:a16="http://schemas.microsoft.com/office/drawing/2014/main" id="{15AA09F0-53B4-4254-8E10-21A58F0E7FBF}"/>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6" name="図 45">
            <a:extLst>
              <a:ext uri="{FF2B5EF4-FFF2-40B4-BE49-F238E27FC236}">
                <a16:creationId xmlns:a16="http://schemas.microsoft.com/office/drawing/2014/main" id="{3C9F0826-2983-48C7-8D03-780EC76CD9C3}"/>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49" name="テキスト ボックス 48">
            <a:extLst>
              <a:ext uri="{FF2B5EF4-FFF2-40B4-BE49-F238E27FC236}">
                <a16:creationId xmlns:a16="http://schemas.microsoft.com/office/drawing/2014/main" id="{B066E3B3-C163-4BB0-A3CF-0BA5E8867FE5}"/>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0" name="テキスト ボックス 49">
            <a:extLst>
              <a:ext uri="{FF2B5EF4-FFF2-40B4-BE49-F238E27FC236}">
                <a16:creationId xmlns:a16="http://schemas.microsoft.com/office/drawing/2014/main" id="{756CD8CB-BF35-49ED-B954-15068A29AE85}"/>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2" name="テキスト ボックス 51">
            <a:extLst>
              <a:ext uri="{FF2B5EF4-FFF2-40B4-BE49-F238E27FC236}">
                <a16:creationId xmlns:a16="http://schemas.microsoft.com/office/drawing/2014/main" id="{2C674665-EE74-446F-83DC-6639D9D1876F}"/>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3" name="テキスト ボックス 52">
            <a:extLst>
              <a:ext uri="{FF2B5EF4-FFF2-40B4-BE49-F238E27FC236}">
                <a16:creationId xmlns:a16="http://schemas.microsoft.com/office/drawing/2014/main" id="{B008DA1B-4A48-47A2-96B3-EA77B09E2914}"/>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037DFCB6-0D01-4A81-ABA9-30CC4C4D7C27}"/>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17EBF50C-B33D-4BE9-BB01-DF696D145BC6}"/>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8" name="五角形 57">
            <a:extLst>
              <a:ext uri="{FF2B5EF4-FFF2-40B4-BE49-F238E27FC236}">
                <a16:creationId xmlns:a16="http://schemas.microsoft.com/office/drawing/2014/main" id="{2CC3811B-5749-47C0-A4DC-5106DF2CB0BA}"/>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楕円 59">
            <a:extLst>
              <a:ext uri="{FF2B5EF4-FFF2-40B4-BE49-F238E27FC236}">
                <a16:creationId xmlns:a16="http://schemas.microsoft.com/office/drawing/2014/main" id="{7AB0E333-16D3-43C2-80CB-1AE931B7CEB0}"/>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2" name="楕円 61">
            <a:extLst>
              <a:ext uri="{FF2B5EF4-FFF2-40B4-BE49-F238E27FC236}">
                <a16:creationId xmlns:a16="http://schemas.microsoft.com/office/drawing/2014/main" id="{3D52CD83-88D9-4B1D-895C-9CF08883C976}"/>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3" name="正方形/長方形 62">
            <a:extLst>
              <a:ext uri="{FF2B5EF4-FFF2-40B4-BE49-F238E27FC236}">
                <a16:creationId xmlns:a16="http://schemas.microsoft.com/office/drawing/2014/main" id="{67BBB8BA-F6BE-4FA4-9556-87EEE0651677}"/>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 name="二等辺三角形 3">
            <a:extLst>
              <a:ext uri="{FF2B5EF4-FFF2-40B4-BE49-F238E27FC236}">
                <a16:creationId xmlns:a16="http://schemas.microsoft.com/office/drawing/2014/main" id="{56A5FC3D-57F1-4DC2-8E33-F037F6ABE8F5}"/>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二等辺三角形 63">
            <a:extLst>
              <a:ext uri="{FF2B5EF4-FFF2-40B4-BE49-F238E27FC236}">
                <a16:creationId xmlns:a16="http://schemas.microsoft.com/office/drawing/2014/main" id="{8D1A8685-824B-4B01-9D88-E6605AA80C6B}"/>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603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608CD-16B3-4EBC-DF75-5B653E965159}"/>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1B102DEF-CC8B-04BC-23C3-D31FCABFAB5F}"/>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多目的最適化で得られた</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配分プラン</a:t>
            </a:r>
          </a:p>
        </p:txBody>
      </p:sp>
      <p:pic>
        <p:nvPicPr>
          <p:cNvPr id="2" name="Picture 4">
            <a:extLst>
              <a:ext uri="{FF2B5EF4-FFF2-40B4-BE49-F238E27FC236}">
                <a16:creationId xmlns:a16="http://schemas.microsoft.com/office/drawing/2014/main" id="{98400233-7B0F-47FB-ACA9-C9A4C82B3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5" y="3059625"/>
            <a:ext cx="4517626" cy="34308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B8AD5DE8-006D-BC0A-2118-C0CF141DEDC8}"/>
              </a:ext>
            </a:extLst>
          </p:cNvPr>
          <p:cNvSpPr txBox="1"/>
          <p:nvPr/>
        </p:nvSpPr>
        <p:spPr>
          <a:xfrm>
            <a:off x="1968170" y="6346927"/>
            <a:ext cx="110799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運搬効率</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45568499-51A1-863A-7FB5-E60751444FD1}"/>
              </a:ext>
            </a:extLst>
          </p:cNvPr>
          <p:cNvSpPr txBox="1"/>
          <p:nvPr/>
        </p:nvSpPr>
        <p:spPr>
          <a:xfrm>
            <a:off x="284202" y="2756551"/>
            <a:ext cx="110799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加工効率</a:t>
            </a:r>
            <a:endParaRPr kumimoji="1" lang="ja-JP" altLang="en-US" dirty="0">
              <a:latin typeface="ＭＳ Ｐゴシック" panose="020B0600070205080204" pitchFamily="50" charset="-128"/>
              <a:ea typeface="ＭＳ Ｐゴシック" panose="020B0600070205080204" pitchFamily="50" charset="-128"/>
            </a:endParaRPr>
          </a:p>
        </p:txBody>
      </p:sp>
      <p:graphicFrame>
        <p:nvGraphicFramePr>
          <p:cNvPr id="7" name="表 6">
            <a:extLst>
              <a:ext uri="{FF2B5EF4-FFF2-40B4-BE49-F238E27FC236}">
                <a16:creationId xmlns:a16="http://schemas.microsoft.com/office/drawing/2014/main" id="{E3DA3638-2C11-4E19-FF35-E143A2253574}"/>
              </a:ext>
            </a:extLst>
          </p:cNvPr>
          <p:cNvGraphicFramePr>
            <a:graphicFrameLocks noGrp="1"/>
          </p:cNvGraphicFramePr>
          <p:nvPr>
            <p:extLst>
              <p:ext uri="{D42A27DB-BD31-4B8C-83A1-F6EECF244321}">
                <p14:modId xmlns:p14="http://schemas.microsoft.com/office/powerpoint/2010/main" val="544095649"/>
              </p:ext>
            </p:extLst>
          </p:nvPr>
        </p:nvGraphicFramePr>
        <p:xfrm>
          <a:off x="5274870" y="3208075"/>
          <a:ext cx="3152806" cy="2225040"/>
        </p:xfrm>
        <a:graphic>
          <a:graphicData uri="http://schemas.openxmlformats.org/drawingml/2006/table">
            <a:tbl>
              <a:tblPr firstRow="1" bandRow="1">
                <a:tableStyleId>{5C22544A-7EE6-4342-B048-85BDC9FD1C3A}</a:tableStyleId>
              </a:tblPr>
              <a:tblGrid>
                <a:gridCol w="1139758">
                  <a:extLst>
                    <a:ext uri="{9D8B030D-6E8A-4147-A177-3AD203B41FA5}">
                      <a16:colId xmlns:a16="http://schemas.microsoft.com/office/drawing/2014/main" val="2582532149"/>
                    </a:ext>
                  </a:extLst>
                </a:gridCol>
                <a:gridCol w="503262">
                  <a:extLst>
                    <a:ext uri="{9D8B030D-6E8A-4147-A177-3AD203B41FA5}">
                      <a16:colId xmlns:a16="http://schemas.microsoft.com/office/drawing/2014/main" val="3799366836"/>
                    </a:ext>
                  </a:extLst>
                </a:gridCol>
                <a:gridCol w="503262">
                  <a:extLst>
                    <a:ext uri="{9D8B030D-6E8A-4147-A177-3AD203B41FA5}">
                      <a16:colId xmlns:a16="http://schemas.microsoft.com/office/drawing/2014/main" val="1548344513"/>
                    </a:ext>
                  </a:extLst>
                </a:gridCol>
                <a:gridCol w="503262">
                  <a:extLst>
                    <a:ext uri="{9D8B030D-6E8A-4147-A177-3AD203B41FA5}">
                      <a16:colId xmlns:a16="http://schemas.microsoft.com/office/drawing/2014/main" val="3114899878"/>
                    </a:ext>
                  </a:extLst>
                </a:gridCol>
                <a:gridCol w="503262">
                  <a:extLst>
                    <a:ext uri="{9D8B030D-6E8A-4147-A177-3AD203B41FA5}">
                      <a16:colId xmlns:a16="http://schemas.microsoft.com/office/drawing/2014/main" val="739056895"/>
                    </a:ext>
                  </a:extLst>
                </a:gridCol>
              </a:tblGrid>
              <a:tr h="37084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ＭＳ Ｐゴシック" panose="020B0600070205080204" pitchFamily="50" charset="-128"/>
                          <a:ea typeface="ＭＳ Ｐゴシック" panose="020B0600070205080204" pitchFamily="50" charset="-128"/>
                        </a:rPr>
                        <a:t>三脚単腕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76380627"/>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三脚双腕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1</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4007078"/>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四脚単腕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1383029"/>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四脚双腕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48119457"/>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ワーム型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3</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3</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1817822"/>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手型</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2</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2511978"/>
                  </a:ext>
                </a:extLst>
              </a:tr>
            </a:tbl>
          </a:graphicData>
        </a:graphic>
      </p:graphicFrame>
      <p:sp>
        <p:nvSpPr>
          <p:cNvPr id="8" name="フリーフォーム: 図形 36">
            <a:extLst>
              <a:ext uri="{FF2B5EF4-FFF2-40B4-BE49-F238E27FC236}">
                <a16:creationId xmlns:a16="http://schemas.microsoft.com/office/drawing/2014/main" id="{DB1BD608-79F2-028A-AB1F-CB128791E4E2}"/>
              </a:ext>
            </a:extLst>
          </p:cNvPr>
          <p:cNvSpPr/>
          <p:nvPr/>
        </p:nvSpPr>
        <p:spPr>
          <a:xfrm>
            <a:off x="4564379" y="3048000"/>
            <a:ext cx="2021355" cy="360218"/>
          </a:xfrm>
          <a:custGeom>
            <a:avLst/>
            <a:gdLst>
              <a:gd name="connsiteX0" fmla="*/ 0 w 2290618"/>
              <a:gd name="connsiteY0" fmla="*/ 453290 h 453290"/>
              <a:gd name="connsiteX1" fmla="*/ 1025236 w 2290618"/>
              <a:gd name="connsiteY1" fmla="*/ 708 h 453290"/>
              <a:gd name="connsiteX2" fmla="*/ 2290618 w 2290618"/>
              <a:gd name="connsiteY2" fmla="*/ 370163 h 453290"/>
              <a:gd name="connsiteX0" fmla="*/ 0 w 1791854"/>
              <a:gd name="connsiteY0" fmla="*/ 455745 h 455745"/>
              <a:gd name="connsiteX1" fmla="*/ 1025236 w 1791854"/>
              <a:gd name="connsiteY1" fmla="*/ 3163 h 455745"/>
              <a:gd name="connsiteX2" fmla="*/ 1791854 w 1791854"/>
              <a:gd name="connsiteY2" fmla="*/ 206363 h 455745"/>
              <a:gd name="connsiteX0" fmla="*/ 0 w 1791854"/>
              <a:gd name="connsiteY0" fmla="*/ 382799 h 382799"/>
              <a:gd name="connsiteX1" fmla="*/ 1126836 w 1791854"/>
              <a:gd name="connsiteY1" fmla="*/ 22581 h 382799"/>
              <a:gd name="connsiteX2" fmla="*/ 1791854 w 1791854"/>
              <a:gd name="connsiteY2" fmla="*/ 133417 h 382799"/>
              <a:gd name="connsiteX0" fmla="*/ 0 w 1791854"/>
              <a:gd name="connsiteY0" fmla="*/ 364551 h 364551"/>
              <a:gd name="connsiteX1" fmla="*/ 1126836 w 1791854"/>
              <a:gd name="connsiteY1" fmla="*/ 4333 h 364551"/>
              <a:gd name="connsiteX2" fmla="*/ 1791854 w 1791854"/>
              <a:gd name="connsiteY2" fmla="*/ 115169 h 364551"/>
              <a:gd name="connsiteX0" fmla="*/ 0 w 1727199"/>
              <a:gd name="connsiteY0" fmla="*/ 360218 h 360218"/>
              <a:gd name="connsiteX1" fmla="*/ 1126836 w 1727199"/>
              <a:gd name="connsiteY1" fmla="*/ 0 h 360218"/>
              <a:gd name="connsiteX2" fmla="*/ 1727199 w 1727199"/>
              <a:gd name="connsiteY2" fmla="*/ 157018 h 360218"/>
            </a:gdLst>
            <a:ahLst/>
            <a:cxnLst>
              <a:cxn ang="0">
                <a:pos x="connsiteX0" y="connsiteY0"/>
              </a:cxn>
              <a:cxn ang="0">
                <a:pos x="connsiteX1" y="connsiteY1"/>
              </a:cxn>
              <a:cxn ang="0">
                <a:pos x="connsiteX2" y="connsiteY2"/>
              </a:cxn>
            </a:cxnLst>
            <a:rect l="l" t="t" r="r" b="b"/>
            <a:pathLst>
              <a:path w="1727199" h="360218">
                <a:moveTo>
                  <a:pt x="0" y="360218"/>
                </a:moveTo>
                <a:cubicBezTo>
                  <a:pt x="321733" y="140854"/>
                  <a:pt x="745066" y="13854"/>
                  <a:pt x="1126836" y="0"/>
                </a:cubicBezTo>
                <a:cubicBezTo>
                  <a:pt x="1517842" y="32328"/>
                  <a:pt x="1285393" y="-34637"/>
                  <a:pt x="1727199" y="157018"/>
                </a:cubicBezTo>
              </a:path>
            </a:pathLst>
          </a:custGeom>
          <a:noFill/>
          <a:ln w="28575">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38">
            <a:extLst>
              <a:ext uri="{FF2B5EF4-FFF2-40B4-BE49-F238E27FC236}">
                <a16:creationId xmlns:a16="http://schemas.microsoft.com/office/drawing/2014/main" id="{F56BAC63-1EA8-AF9C-633C-C3F2C8F002E2}"/>
              </a:ext>
            </a:extLst>
          </p:cNvPr>
          <p:cNvSpPr/>
          <p:nvPr/>
        </p:nvSpPr>
        <p:spPr>
          <a:xfrm>
            <a:off x="4005959" y="2626431"/>
            <a:ext cx="4151722" cy="587494"/>
          </a:xfrm>
          <a:custGeom>
            <a:avLst/>
            <a:gdLst>
              <a:gd name="connsiteX0" fmla="*/ 0 w 3645648"/>
              <a:gd name="connsiteY0" fmla="*/ 544800 h 544800"/>
              <a:gd name="connsiteX1" fmla="*/ 3149600 w 3645648"/>
              <a:gd name="connsiteY1" fmla="*/ 9091 h 544800"/>
              <a:gd name="connsiteX2" fmla="*/ 3592945 w 3645648"/>
              <a:gd name="connsiteY2" fmla="*/ 258473 h 544800"/>
              <a:gd name="connsiteX0" fmla="*/ 0 w 3616905"/>
              <a:gd name="connsiteY0" fmla="*/ 589238 h 589238"/>
              <a:gd name="connsiteX1" fmla="*/ 2983345 w 3616905"/>
              <a:gd name="connsiteY1" fmla="*/ 7347 h 589238"/>
              <a:gd name="connsiteX2" fmla="*/ 3592945 w 3616905"/>
              <a:gd name="connsiteY2" fmla="*/ 302911 h 589238"/>
              <a:gd name="connsiteX0" fmla="*/ 0 w 3862368"/>
              <a:gd name="connsiteY0" fmla="*/ 587494 h 587494"/>
              <a:gd name="connsiteX1" fmla="*/ 2983345 w 3862368"/>
              <a:gd name="connsiteY1" fmla="*/ 5603 h 587494"/>
              <a:gd name="connsiteX2" fmla="*/ 3851564 w 3862368"/>
              <a:gd name="connsiteY2" fmla="*/ 375058 h 587494"/>
              <a:gd name="connsiteX0" fmla="*/ 0 w 3907522"/>
              <a:gd name="connsiteY0" fmla="*/ 587494 h 587494"/>
              <a:gd name="connsiteX1" fmla="*/ 2983345 w 3907522"/>
              <a:gd name="connsiteY1" fmla="*/ 5603 h 587494"/>
              <a:gd name="connsiteX2" fmla="*/ 3897746 w 3907522"/>
              <a:gd name="connsiteY2" fmla="*/ 375058 h 587494"/>
              <a:gd name="connsiteX0" fmla="*/ 0 w 3897746"/>
              <a:gd name="connsiteY0" fmla="*/ 587494 h 587494"/>
              <a:gd name="connsiteX1" fmla="*/ 2983345 w 3897746"/>
              <a:gd name="connsiteY1" fmla="*/ 5603 h 587494"/>
              <a:gd name="connsiteX2" fmla="*/ 3897746 w 3897746"/>
              <a:gd name="connsiteY2" fmla="*/ 375058 h 587494"/>
            </a:gdLst>
            <a:ahLst/>
            <a:cxnLst>
              <a:cxn ang="0">
                <a:pos x="connsiteX0" y="connsiteY0"/>
              </a:cxn>
              <a:cxn ang="0">
                <a:pos x="connsiteX1" y="connsiteY1"/>
              </a:cxn>
              <a:cxn ang="0">
                <a:pos x="connsiteX2" y="connsiteY2"/>
              </a:cxn>
            </a:cxnLst>
            <a:rect l="l" t="t" r="r" b="b"/>
            <a:pathLst>
              <a:path w="3897746" h="587494">
                <a:moveTo>
                  <a:pt x="0" y="587494"/>
                </a:moveTo>
                <a:cubicBezTo>
                  <a:pt x="1275388" y="343500"/>
                  <a:pt x="2384521" y="53324"/>
                  <a:pt x="2983345" y="5603"/>
                </a:cubicBezTo>
                <a:cubicBezTo>
                  <a:pt x="3582169" y="-42118"/>
                  <a:pt x="3855412" y="226506"/>
                  <a:pt x="3897746" y="375058"/>
                </a:cubicBezTo>
              </a:path>
            </a:pathLst>
          </a:custGeom>
          <a:noFill/>
          <a:ln w="28575">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8">
            <a:extLst>
              <a:ext uri="{FF2B5EF4-FFF2-40B4-BE49-F238E27FC236}">
                <a16:creationId xmlns:a16="http://schemas.microsoft.com/office/drawing/2014/main" id="{25BDB9AE-36CD-510C-504E-485B3BAED228}"/>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CC944E8-7ADE-E0E2-84C7-D7B2FD176E2C}"/>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ja-JP" altLang="en-US" sz="2400" dirty="0">
                <a:latin typeface="ＭＳ Ｐゴシック" panose="020B0600070205080204" pitchFamily="50" charset="-128"/>
                <a:ea typeface="ＭＳ Ｐゴシック" panose="020B0600070205080204" pitchFamily="50" charset="-128"/>
              </a:rPr>
              <a:t>各モジュールの個数制限を考慮し，運搬効率と加工効率の　　どちらも最大化されるように最適化してた結果</a:t>
            </a:r>
            <a:endParaRPr lang="en-US" altLang="ja-JP"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944025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4F4AF-D50A-9E81-C2F8-9D15F816FC47}"/>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2719E45A-7D67-167A-91EF-7BF4285AED9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故障が起こるシナリオで</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タスクアロケーション（最適化前）</a:t>
            </a:r>
          </a:p>
        </p:txBody>
      </p:sp>
      <p:sp>
        <p:nvSpPr>
          <p:cNvPr id="3" name="四角形: 角を丸くする 18">
            <a:extLst>
              <a:ext uri="{FF2B5EF4-FFF2-40B4-BE49-F238E27FC236}">
                <a16:creationId xmlns:a16="http://schemas.microsoft.com/office/drawing/2014/main" id="{BF8054D2-BD1B-5F54-B019-14E1281AFE3A}"/>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3FF56A7-2F70-7500-899E-DBF2331181C3}"/>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en-US" altLang="ja-JP" sz="2400" dirty="0">
                <a:latin typeface="ＭＳ Ｐゴシック" panose="020B0600070205080204" pitchFamily="50" charset="-128"/>
                <a:ea typeface="ＭＳ Ｐゴシック" panose="020B0600070205080204" pitchFamily="50" charset="-128"/>
              </a:rPr>
              <a:t>Limb</a:t>
            </a:r>
            <a:r>
              <a:rPr lang="ja-JP" altLang="en-US" sz="2400" dirty="0">
                <a:latin typeface="ＭＳ Ｐゴシック" panose="020B0600070205080204" pitchFamily="50" charset="-128"/>
                <a:ea typeface="ＭＳ Ｐゴシック" panose="020B0600070205080204" pitchFamily="50" charset="-128"/>
              </a:rPr>
              <a:t>モジュールが確率的に壊れるシナリオで高い作業効率が期待できるようタスク割り当てを最適化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pic>
        <p:nvPicPr>
          <p:cNvPr id="2" name="with_break (1)">
            <a:hlinkClick r:id="" action="ppaction://media"/>
            <a:extLst>
              <a:ext uri="{FF2B5EF4-FFF2-40B4-BE49-F238E27FC236}">
                <a16:creationId xmlns:a16="http://schemas.microsoft.com/office/drawing/2014/main" id="{8B53F943-AD73-4F16-AE89-A50C953214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4931" y="2613170"/>
            <a:ext cx="6045200" cy="4030133"/>
          </a:xfrm>
          <a:prstGeom prst="rect">
            <a:avLst/>
          </a:prstGeom>
        </p:spPr>
      </p:pic>
      <p:sp>
        <p:nvSpPr>
          <p:cNvPr id="39" name="テキスト ボックス 38">
            <a:extLst>
              <a:ext uri="{FF2B5EF4-FFF2-40B4-BE49-F238E27FC236}">
                <a16:creationId xmlns:a16="http://schemas.microsoft.com/office/drawing/2014/main" id="{46E4D85F-3C67-4431-95FE-97F500F13B83}"/>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40" name="正方形/長方形 39">
            <a:extLst>
              <a:ext uri="{FF2B5EF4-FFF2-40B4-BE49-F238E27FC236}">
                <a16:creationId xmlns:a16="http://schemas.microsoft.com/office/drawing/2014/main" id="{24B3E574-9398-4587-BD5D-3B9B1F6BE35E}"/>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1" name="正方形/長方形 40">
            <a:extLst>
              <a:ext uri="{FF2B5EF4-FFF2-40B4-BE49-F238E27FC236}">
                <a16:creationId xmlns:a16="http://schemas.microsoft.com/office/drawing/2014/main" id="{AD64103D-7F34-4517-B01A-27E2AF0A44F7}"/>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正方形/長方形 41">
            <a:extLst>
              <a:ext uri="{FF2B5EF4-FFF2-40B4-BE49-F238E27FC236}">
                <a16:creationId xmlns:a16="http://schemas.microsoft.com/office/drawing/2014/main" id="{049EEBB3-ABD3-4C4E-8474-FFF71079C963}"/>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正方形/長方形 42">
            <a:extLst>
              <a:ext uri="{FF2B5EF4-FFF2-40B4-BE49-F238E27FC236}">
                <a16:creationId xmlns:a16="http://schemas.microsoft.com/office/drawing/2014/main" id="{9B2A74D4-E5CA-4034-ACF1-5DCE9568B2BF}"/>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4" name="正方形/長方形 43">
            <a:extLst>
              <a:ext uri="{FF2B5EF4-FFF2-40B4-BE49-F238E27FC236}">
                <a16:creationId xmlns:a16="http://schemas.microsoft.com/office/drawing/2014/main" id="{F8F7F40F-4F6B-4714-9EA6-5D3CAE91F51B}"/>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正方形/長方形 44">
            <a:extLst>
              <a:ext uri="{FF2B5EF4-FFF2-40B4-BE49-F238E27FC236}">
                <a16:creationId xmlns:a16="http://schemas.microsoft.com/office/drawing/2014/main" id="{378D9C54-4F82-4971-81BB-4B1C524B0301}"/>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6" name="図 45">
            <a:extLst>
              <a:ext uri="{FF2B5EF4-FFF2-40B4-BE49-F238E27FC236}">
                <a16:creationId xmlns:a16="http://schemas.microsoft.com/office/drawing/2014/main" id="{A9C4C79C-1FBE-4F3E-A321-C6622BAC52A1}"/>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7" name="図 46">
            <a:extLst>
              <a:ext uri="{FF2B5EF4-FFF2-40B4-BE49-F238E27FC236}">
                <a16:creationId xmlns:a16="http://schemas.microsoft.com/office/drawing/2014/main" id="{743664FD-7D0D-445D-B528-1C0949FF5EDE}"/>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8" name="図 47">
            <a:extLst>
              <a:ext uri="{FF2B5EF4-FFF2-40B4-BE49-F238E27FC236}">
                <a16:creationId xmlns:a16="http://schemas.microsoft.com/office/drawing/2014/main" id="{DFB81B43-19EC-4C55-ADC4-5C7190584663}"/>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9" name="図 48">
            <a:extLst>
              <a:ext uri="{FF2B5EF4-FFF2-40B4-BE49-F238E27FC236}">
                <a16:creationId xmlns:a16="http://schemas.microsoft.com/office/drawing/2014/main" id="{5BC73099-C28D-498D-BFB6-0577B1D99CD6}"/>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50" name="テキスト ボックス 49">
            <a:extLst>
              <a:ext uri="{FF2B5EF4-FFF2-40B4-BE49-F238E27FC236}">
                <a16:creationId xmlns:a16="http://schemas.microsoft.com/office/drawing/2014/main" id="{51A8082A-D38A-44F9-A8DA-697314BBD27E}"/>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2" name="テキスト ボックス 51">
            <a:extLst>
              <a:ext uri="{FF2B5EF4-FFF2-40B4-BE49-F238E27FC236}">
                <a16:creationId xmlns:a16="http://schemas.microsoft.com/office/drawing/2014/main" id="{7ADE9098-1F8B-48B6-A9C9-850A8CD230B5}"/>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3" name="テキスト ボックス 52">
            <a:extLst>
              <a:ext uri="{FF2B5EF4-FFF2-40B4-BE49-F238E27FC236}">
                <a16:creationId xmlns:a16="http://schemas.microsoft.com/office/drawing/2014/main" id="{683FBB1E-DF2F-46A4-B0AE-8FA4BDAA236D}"/>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4" name="テキスト ボックス 53">
            <a:extLst>
              <a:ext uri="{FF2B5EF4-FFF2-40B4-BE49-F238E27FC236}">
                <a16:creationId xmlns:a16="http://schemas.microsoft.com/office/drawing/2014/main" id="{4B2CC0AE-3293-4583-B2EE-B2023E7CAF76}"/>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6805C0FF-1089-444B-B31D-CFFBA89D6812}"/>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E02F550D-A0F3-48C4-8C0A-1F8994C77B14}"/>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7" name="五角形 56">
            <a:extLst>
              <a:ext uri="{FF2B5EF4-FFF2-40B4-BE49-F238E27FC236}">
                <a16:creationId xmlns:a16="http://schemas.microsoft.com/office/drawing/2014/main" id="{08D887CC-F252-4EA3-91B3-F9EC3F9323AC}"/>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8" name="楕円 57">
            <a:extLst>
              <a:ext uri="{FF2B5EF4-FFF2-40B4-BE49-F238E27FC236}">
                <a16:creationId xmlns:a16="http://schemas.microsoft.com/office/drawing/2014/main" id="{68B8BB4C-1891-489B-92ED-85DA6C847288}"/>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楕円 58">
            <a:extLst>
              <a:ext uri="{FF2B5EF4-FFF2-40B4-BE49-F238E27FC236}">
                <a16:creationId xmlns:a16="http://schemas.microsoft.com/office/drawing/2014/main" id="{83B37424-6187-44D9-9AFA-202D5E30311C}"/>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正方形/長方形 59">
            <a:extLst>
              <a:ext uri="{FF2B5EF4-FFF2-40B4-BE49-F238E27FC236}">
                <a16:creationId xmlns:a16="http://schemas.microsoft.com/office/drawing/2014/main" id="{B9575C23-CE48-472F-BAB5-A2AF038CCD20}"/>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二等辺三角形 60">
            <a:extLst>
              <a:ext uri="{FF2B5EF4-FFF2-40B4-BE49-F238E27FC236}">
                <a16:creationId xmlns:a16="http://schemas.microsoft.com/office/drawing/2014/main" id="{8C8F9650-A663-4527-9A0B-DADE2645E296}"/>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0B35095E-99F6-4A79-BE53-F2D78DD9681B}"/>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DCA90CEA-1B6B-BA92-A473-075AC55DEF7A}"/>
              </a:ext>
            </a:extLst>
          </p:cNvPr>
          <p:cNvCxnSpPr>
            <a:cxnSpLocks/>
          </p:cNvCxnSpPr>
          <p:nvPr/>
        </p:nvCxnSpPr>
        <p:spPr>
          <a:xfrm>
            <a:off x="5070684" y="5526819"/>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 name="直線コネクタ 6">
            <a:extLst>
              <a:ext uri="{FF2B5EF4-FFF2-40B4-BE49-F238E27FC236}">
                <a16:creationId xmlns:a16="http://schemas.microsoft.com/office/drawing/2014/main" id="{D91C3C3B-30DF-5A7D-145F-38F538F3EAC8}"/>
              </a:ext>
            </a:extLst>
          </p:cNvPr>
          <p:cNvCxnSpPr>
            <a:cxnSpLocks/>
          </p:cNvCxnSpPr>
          <p:nvPr/>
        </p:nvCxnSpPr>
        <p:spPr>
          <a:xfrm>
            <a:off x="6918787" y="5171785"/>
            <a:ext cx="0" cy="410363"/>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2" name="テキスト ボックス 11">
            <a:extLst>
              <a:ext uri="{FF2B5EF4-FFF2-40B4-BE49-F238E27FC236}">
                <a16:creationId xmlns:a16="http://schemas.microsoft.com/office/drawing/2014/main" id="{59DDB55C-079E-B517-A46F-4C544279FDA3}"/>
              </a:ext>
            </a:extLst>
          </p:cNvPr>
          <p:cNvSpPr txBox="1"/>
          <p:nvPr/>
        </p:nvSpPr>
        <p:spPr>
          <a:xfrm>
            <a:off x="7022872" y="5218998"/>
            <a:ext cx="1771639"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故障ナシ</a:t>
            </a:r>
            <a:r>
              <a:rPr lang="ja-JP" altLang="en-US" sz="1200" dirty="0">
                <a:latin typeface="ＭＳ Ｐゴシック" panose="020B0600070205080204" pitchFamily="50" charset="-128"/>
                <a:ea typeface="ＭＳ Ｐゴシック" panose="020B0600070205080204" pitchFamily="50" charset="-128"/>
              </a:rPr>
              <a:t>の全タスク修了</a:t>
            </a:r>
          </a:p>
        </p:txBody>
      </p:sp>
      <p:cxnSp>
        <p:nvCxnSpPr>
          <p:cNvPr id="33" name="直線コネクタ 32">
            <a:extLst>
              <a:ext uri="{FF2B5EF4-FFF2-40B4-BE49-F238E27FC236}">
                <a16:creationId xmlns:a16="http://schemas.microsoft.com/office/drawing/2014/main" id="{F2A5C506-917C-40D7-9FB1-2F726C60DF8B}"/>
              </a:ext>
            </a:extLst>
          </p:cNvPr>
          <p:cNvCxnSpPr>
            <a:cxnSpLocks/>
          </p:cNvCxnSpPr>
          <p:nvPr/>
        </p:nvCxnSpPr>
        <p:spPr>
          <a:xfrm>
            <a:off x="5070684" y="5527382"/>
            <a:ext cx="0" cy="648000"/>
          </a:xfrm>
          <a:prstGeom prst="line">
            <a:avLst/>
          </a:prstGeom>
          <a:ln w="285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207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9AF23-C7E4-E0FA-40E3-5B60922308F0}"/>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FC02A889-E3A9-A0B2-E022-58C76E9D281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今後の目標</a:t>
            </a:r>
          </a:p>
        </p:txBody>
      </p:sp>
      <p:sp>
        <p:nvSpPr>
          <p:cNvPr id="86" name="テキスト ボックス 85">
            <a:extLst>
              <a:ext uri="{FF2B5EF4-FFF2-40B4-BE49-F238E27FC236}">
                <a16:creationId xmlns:a16="http://schemas.microsoft.com/office/drawing/2014/main" id="{34375C8D-7933-8B51-4464-A3402EED7BCA}"/>
              </a:ext>
            </a:extLst>
          </p:cNvPr>
          <p:cNvSpPr txBox="1"/>
          <p:nvPr/>
        </p:nvSpPr>
        <p:spPr>
          <a:xfrm>
            <a:off x="490211" y="1392503"/>
            <a:ext cx="8946274" cy="2708434"/>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①</a:t>
            </a:r>
            <a:r>
              <a:rPr lang="zh-TW" altLang="en-US" sz="2400" dirty="0">
                <a:latin typeface="ＭＳ Ｐゴシック" panose="020B0600070205080204" pitchFamily="50" charset="-128"/>
                <a:ea typeface="ＭＳ Ｐゴシック" panose="020B0600070205080204" pitchFamily="50" charset="-128"/>
              </a:rPr>
              <a:t>多目的最適化</a:t>
            </a:r>
            <a:r>
              <a:rPr lang="ja-JP" altLang="en-US" sz="2400" dirty="0">
                <a:latin typeface="ＭＳ Ｐゴシック" panose="020B0600070205080204" pitchFamily="50" charset="-128"/>
                <a:ea typeface="ＭＳ Ｐゴシック" panose="020B0600070205080204" pitchFamily="50" charset="-128"/>
              </a:rPr>
              <a:t>における評価指標の改善</a:t>
            </a: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故障発生時の作業期待値を用いた性能評価</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残りタスクの依存関係を考慮した性能評価</a:t>
            </a:r>
            <a:endParaRPr lang="en-US" altLang="ja-JP" sz="2000" dirty="0">
              <a:latin typeface="ＭＳ Ｐゴシック" panose="020B0600070205080204" pitchFamily="50" charset="-128"/>
              <a:ea typeface="ＭＳ Ｐゴシック" panose="020B0600070205080204" pitchFamily="50" charset="-128"/>
            </a:endParaRPr>
          </a:p>
          <a:p>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②故障発生に対して頑健なタスクアロケーションアルゴリズム</a:t>
            </a:r>
          </a:p>
          <a:p>
            <a:pPr marL="342900" indent="-342900">
              <a:buFont typeface="Arial" panose="020B0604020202020204" pitchFamily="34" charset="0"/>
              <a:buChar char="•"/>
            </a:pPr>
            <a:endParaRPr lang="en-US" altLang="ja-JP" sz="2000" dirty="0">
              <a:latin typeface="ＭＳ Ｐゴシック" panose="020B0600070205080204" pitchFamily="50" charset="-128"/>
              <a:ea typeface="ＭＳ Ｐゴシック" panose="020B0600070205080204" pitchFamily="50" charset="-128"/>
            </a:endParaRPr>
          </a:p>
          <a:p>
            <a:endParaRPr lang="ja-JP" altLang="en-US" sz="2000" dirty="0">
              <a:latin typeface="ＭＳ Ｐゴシック" panose="020B0600070205080204" pitchFamily="50" charset="-128"/>
              <a:ea typeface="ＭＳ Ｐゴシック" panose="020B0600070205080204" pitchFamily="50" charset="-128"/>
            </a:endParaRPr>
          </a:p>
          <a:p>
            <a:endParaRPr lang="ja-JP" altLang="en-US" dirty="0">
              <a:latin typeface="ＭＳ Ｐゴシック" panose="020B0600070205080204" pitchFamily="50" charset="-128"/>
              <a:ea typeface="ＭＳ Ｐゴシック" panose="020B0600070205080204" pitchFamily="50" charset="-128"/>
            </a:endParaRPr>
          </a:p>
        </p:txBody>
      </p:sp>
      <p:pic>
        <p:nvPicPr>
          <p:cNvPr id="89" name="図 88">
            <a:extLst>
              <a:ext uri="{FF2B5EF4-FFF2-40B4-BE49-F238E27FC236}">
                <a16:creationId xmlns:a16="http://schemas.microsoft.com/office/drawing/2014/main" id="{920D3E6C-CF5B-74C3-8F4F-CA19C7D4F055}"/>
              </a:ext>
            </a:extLst>
          </p:cNvPr>
          <p:cNvPicPr>
            <a:picLocks noChangeAspect="1"/>
          </p:cNvPicPr>
          <p:nvPr/>
        </p:nvPicPr>
        <p:blipFill>
          <a:blip r:embed="rId2"/>
          <a:srcRect r="35961"/>
          <a:stretch/>
        </p:blipFill>
        <p:spPr>
          <a:xfrm>
            <a:off x="1854958" y="4591314"/>
            <a:ext cx="5020787" cy="2141464"/>
          </a:xfrm>
          <a:prstGeom prst="rect">
            <a:avLst/>
          </a:prstGeom>
        </p:spPr>
      </p:pic>
      <p:sp>
        <p:nvSpPr>
          <p:cNvPr id="91" name="正方形/長方形 90">
            <a:extLst>
              <a:ext uri="{FF2B5EF4-FFF2-40B4-BE49-F238E27FC236}">
                <a16:creationId xmlns:a16="http://schemas.microsoft.com/office/drawing/2014/main" id="{2800B9B4-4BE0-2D28-CF6B-6FDF5939BE70}"/>
              </a:ext>
            </a:extLst>
          </p:cNvPr>
          <p:cNvSpPr/>
          <p:nvPr/>
        </p:nvSpPr>
        <p:spPr>
          <a:xfrm>
            <a:off x="2261496" y="4642943"/>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2" name="正方形/長方形 91">
            <a:extLst>
              <a:ext uri="{FF2B5EF4-FFF2-40B4-BE49-F238E27FC236}">
                <a16:creationId xmlns:a16="http://schemas.microsoft.com/office/drawing/2014/main" id="{5DA5A151-B162-95EF-04C9-DEBA1624782F}"/>
              </a:ext>
            </a:extLst>
          </p:cNvPr>
          <p:cNvSpPr/>
          <p:nvPr/>
        </p:nvSpPr>
        <p:spPr>
          <a:xfrm>
            <a:off x="7311965" y="4596891"/>
            <a:ext cx="144000" cy="3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3" name="テキスト ボックス 92">
            <a:extLst>
              <a:ext uri="{FF2B5EF4-FFF2-40B4-BE49-F238E27FC236}">
                <a16:creationId xmlns:a16="http://schemas.microsoft.com/office/drawing/2014/main" id="{127BDC4B-349B-B57B-75F4-B01D8B01150F}"/>
              </a:ext>
            </a:extLst>
          </p:cNvPr>
          <p:cNvSpPr txBox="1"/>
          <p:nvPr/>
        </p:nvSpPr>
        <p:spPr>
          <a:xfrm>
            <a:off x="7569397" y="4574225"/>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移動</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4" name="正方形/長方形 93">
            <a:extLst>
              <a:ext uri="{FF2B5EF4-FFF2-40B4-BE49-F238E27FC236}">
                <a16:creationId xmlns:a16="http://schemas.microsoft.com/office/drawing/2014/main" id="{EDBA62E0-4074-893C-B034-8B703FAEAA53}"/>
              </a:ext>
            </a:extLst>
          </p:cNvPr>
          <p:cNvSpPr/>
          <p:nvPr/>
        </p:nvSpPr>
        <p:spPr>
          <a:xfrm>
            <a:off x="7311965" y="5054674"/>
            <a:ext cx="144000" cy="324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5" name="テキスト ボックス 94">
            <a:extLst>
              <a:ext uri="{FF2B5EF4-FFF2-40B4-BE49-F238E27FC236}">
                <a16:creationId xmlns:a16="http://schemas.microsoft.com/office/drawing/2014/main" id="{D8F7F96D-6027-59A0-5C55-B89D9C10EDFE}"/>
              </a:ext>
            </a:extLst>
          </p:cNvPr>
          <p:cNvSpPr txBox="1"/>
          <p:nvPr/>
        </p:nvSpPr>
        <p:spPr>
          <a:xfrm>
            <a:off x="7569397" y="5032008"/>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6" name="正方形/長方形 95">
            <a:extLst>
              <a:ext uri="{FF2B5EF4-FFF2-40B4-BE49-F238E27FC236}">
                <a16:creationId xmlns:a16="http://schemas.microsoft.com/office/drawing/2014/main" id="{30AFB6B8-514B-E06D-BD0C-6E2664D1F827}"/>
              </a:ext>
            </a:extLst>
          </p:cNvPr>
          <p:cNvSpPr/>
          <p:nvPr/>
        </p:nvSpPr>
        <p:spPr>
          <a:xfrm>
            <a:off x="2414734" y="4642943"/>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8" name="正方形/長方形 107">
            <a:extLst>
              <a:ext uri="{FF2B5EF4-FFF2-40B4-BE49-F238E27FC236}">
                <a16:creationId xmlns:a16="http://schemas.microsoft.com/office/drawing/2014/main" id="{8058B4B1-202F-217D-BC94-AE77EB010FDF}"/>
              </a:ext>
            </a:extLst>
          </p:cNvPr>
          <p:cNvSpPr/>
          <p:nvPr/>
        </p:nvSpPr>
        <p:spPr>
          <a:xfrm>
            <a:off x="3162661" y="4642943"/>
            <a:ext cx="29398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9" name="正方形/長方形 108">
            <a:extLst>
              <a:ext uri="{FF2B5EF4-FFF2-40B4-BE49-F238E27FC236}">
                <a16:creationId xmlns:a16="http://schemas.microsoft.com/office/drawing/2014/main" id="{69AFA823-D835-234F-AEEB-96B55D03E9EF}"/>
              </a:ext>
            </a:extLst>
          </p:cNvPr>
          <p:cNvSpPr/>
          <p:nvPr/>
        </p:nvSpPr>
        <p:spPr>
          <a:xfrm>
            <a:off x="3465886" y="4642943"/>
            <a:ext cx="43044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0" name="正方形/長方形 109">
            <a:extLst>
              <a:ext uri="{FF2B5EF4-FFF2-40B4-BE49-F238E27FC236}">
                <a16:creationId xmlns:a16="http://schemas.microsoft.com/office/drawing/2014/main" id="{18E8D2D1-FC41-20A0-A906-2A858445E228}"/>
              </a:ext>
            </a:extLst>
          </p:cNvPr>
          <p:cNvSpPr/>
          <p:nvPr/>
        </p:nvSpPr>
        <p:spPr>
          <a:xfrm>
            <a:off x="2261496" y="5142350"/>
            <a:ext cx="3440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1" name="正方形/長方形 110">
            <a:extLst>
              <a:ext uri="{FF2B5EF4-FFF2-40B4-BE49-F238E27FC236}">
                <a16:creationId xmlns:a16="http://schemas.microsoft.com/office/drawing/2014/main" id="{3133E88C-CEB9-C28B-D1DA-54336EFA82F0}"/>
              </a:ext>
            </a:extLst>
          </p:cNvPr>
          <p:cNvSpPr/>
          <p:nvPr/>
        </p:nvSpPr>
        <p:spPr>
          <a:xfrm>
            <a:off x="2614791" y="5142350"/>
            <a:ext cx="841858"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2" name="正方形/長方形 111">
            <a:extLst>
              <a:ext uri="{FF2B5EF4-FFF2-40B4-BE49-F238E27FC236}">
                <a16:creationId xmlns:a16="http://schemas.microsoft.com/office/drawing/2014/main" id="{7262FD61-1CB0-31B3-5852-CABED6565325}"/>
              </a:ext>
            </a:extLst>
          </p:cNvPr>
          <p:cNvSpPr/>
          <p:nvPr/>
        </p:nvSpPr>
        <p:spPr>
          <a:xfrm>
            <a:off x="3473669" y="5142350"/>
            <a:ext cx="58249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3" name="正方形/長方形 112">
            <a:extLst>
              <a:ext uri="{FF2B5EF4-FFF2-40B4-BE49-F238E27FC236}">
                <a16:creationId xmlns:a16="http://schemas.microsoft.com/office/drawing/2014/main" id="{38BF6C43-F865-046F-5F16-2505682F051F}"/>
              </a:ext>
            </a:extLst>
          </p:cNvPr>
          <p:cNvSpPr/>
          <p:nvPr/>
        </p:nvSpPr>
        <p:spPr>
          <a:xfrm>
            <a:off x="4065396" y="5142350"/>
            <a:ext cx="38424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4" name="正方形/長方形 113">
            <a:extLst>
              <a:ext uri="{FF2B5EF4-FFF2-40B4-BE49-F238E27FC236}">
                <a16:creationId xmlns:a16="http://schemas.microsoft.com/office/drawing/2014/main" id="{643DCEE3-8352-E0E9-EE1F-13497004E95C}"/>
              </a:ext>
            </a:extLst>
          </p:cNvPr>
          <p:cNvSpPr/>
          <p:nvPr/>
        </p:nvSpPr>
        <p:spPr>
          <a:xfrm>
            <a:off x="2268255" y="6353292"/>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5" name="正方形/長方形 114">
            <a:extLst>
              <a:ext uri="{FF2B5EF4-FFF2-40B4-BE49-F238E27FC236}">
                <a16:creationId xmlns:a16="http://schemas.microsoft.com/office/drawing/2014/main" id="{A5C7481C-C8B3-9211-76D0-B7541A6CDBDD}"/>
              </a:ext>
            </a:extLst>
          </p:cNvPr>
          <p:cNvSpPr/>
          <p:nvPr/>
        </p:nvSpPr>
        <p:spPr>
          <a:xfrm>
            <a:off x="2421493"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6" name="正方形/長方形 115">
            <a:extLst>
              <a:ext uri="{FF2B5EF4-FFF2-40B4-BE49-F238E27FC236}">
                <a16:creationId xmlns:a16="http://schemas.microsoft.com/office/drawing/2014/main" id="{CEE095D7-C616-2A7E-A25A-13FCB369D728}"/>
              </a:ext>
            </a:extLst>
          </p:cNvPr>
          <p:cNvSpPr/>
          <p:nvPr/>
        </p:nvSpPr>
        <p:spPr>
          <a:xfrm>
            <a:off x="3216668" y="6353292"/>
            <a:ext cx="8418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7" name="正方形/長方形 116">
            <a:extLst>
              <a:ext uri="{FF2B5EF4-FFF2-40B4-BE49-F238E27FC236}">
                <a16:creationId xmlns:a16="http://schemas.microsoft.com/office/drawing/2014/main" id="{2FD3E1E3-EFE0-E2BB-BAB4-D712C1E39088}"/>
              </a:ext>
            </a:extLst>
          </p:cNvPr>
          <p:cNvSpPr/>
          <p:nvPr/>
        </p:nvSpPr>
        <p:spPr>
          <a:xfrm>
            <a:off x="4067764"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0" name="テキスト ボックス 119">
            <a:extLst>
              <a:ext uri="{FF2B5EF4-FFF2-40B4-BE49-F238E27FC236}">
                <a16:creationId xmlns:a16="http://schemas.microsoft.com/office/drawing/2014/main" id="{C56FE92F-A894-BCE8-4F6E-1E7D8B9C4C21}"/>
              </a:ext>
            </a:extLst>
          </p:cNvPr>
          <p:cNvSpPr txBox="1"/>
          <p:nvPr/>
        </p:nvSpPr>
        <p:spPr>
          <a:xfrm>
            <a:off x="7569396" y="5892385"/>
            <a:ext cx="646331"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充電</a:t>
            </a:r>
          </a:p>
        </p:txBody>
      </p:sp>
      <p:sp>
        <p:nvSpPr>
          <p:cNvPr id="121" name="正方形/長方形 120">
            <a:extLst>
              <a:ext uri="{FF2B5EF4-FFF2-40B4-BE49-F238E27FC236}">
                <a16:creationId xmlns:a16="http://schemas.microsoft.com/office/drawing/2014/main" id="{95A950EE-D182-C18D-6BB0-1667C0D439DF}"/>
              </a:ext>
            </a:extLst>
          </p:cNvPr>
          <p:cNvSpPr/>
          <p:nvPr/>
        </p:nvSpPr>
        <p:spPr>
          <a:xfrm>
            <a:off x="7311965" y="5912284"/>
            <a:ext cx="144000" cy="324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2" name="正方形/長方形 121">
            <a:extLst>
              <a:ext uri="{FF2B5EF4-FFF2-40B4-BE49-F238E27FC236}">
                <a16:creationId xmlns:a16="http://schemas.microsoft.com/office/drawing/2014/main" id="{B2A525C8-5D45-DEDA-1BCB-C535F4C3B36B}"/>
              </a:ext>
            </a:extLst>
          </p:cNvPr>
          <p:cNvSpPr/>
          <p:nvPr/>
        </p:nvSpPr>
        <p:spPr>
          <a:xfrm>
            <a:off x="4961410" y="513316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5" name="正方形/長方形 124">
            <a:extLst>
              <a:ext uri="{FF2B5EF4-FFF2-40B4-BE49-F238E27FC236}">
                <a16:creationId xmlns:a16="http://schemas.microsoft.com/office/drawing/2014/main" id="{F273D2AF-9F61-89B8-1B46-1B21B0954700}"/>
              </a:ext>
            </a:extLst>
          </p:cNvPr>
          <p:cNvSpPr/>
          <p:nvPr/>
        </p:nvSpPr>
        <p:spPr>
          <a:xfrm>
            <a:off x="4046726" y="4642943"/>
            <a:ext cx="4417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7" name="正方形/長方形 126">
            <a:extLst>
              <a:ext uri="{FF2B5EF4-FFF2-40B4-BE49-F238E27FC236}">
                <a16:creationId xmlns:a16="http://schemas.microsoft.com/office/drawing/2014/main" id="{239AD517-CDF6-A4D7-5F5F-FB99AEEE359E}"/>
              </a:ext>
            </a:extLst>
          </p:cNvPr>
          <p:cNvSpPr/>
          <p:nvPr/>
        </p:nvSpPr>
        <p:spPr>
          <a:xfrm>
            <a:off x="4833843" y="4642943"/>
            <a:ext cx="1392296"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8" name="正方形/長方形 127">
            <a:extLst>
              <a:ext uri="{FF2B5EF4-FFF2-40B4-BE49-F238E27FC236}">
                <a16:creationId xmlns:a16="http://schemas.microsoft.com/office/drawing/2014/main" id="{DF42F43E-6FD5-19D3-F5E4-60186DA109D9}"/>
              </a:ext>
            </a:extLst>
          </p:cNvPr>
          <p:cNvSpPr/>
          <p:nvPr/>
        </p:nvSpPr>
        <p:spPr>
          <a:xfrm>
            <a:off x="6228885"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9" name="正方形/長方形 128">
            <a:extLst>
              <a:ext uri="{FF2B5EF4-FFF2-40B4-BE49-F238E27FC236}">
                <a16:creationId xmlns:a16="http://schemas.microsoft.com/office/drawing/2014/main" id="{E275C571-2133-457A-31BD-CA051E36C6ED}"/>
              </a:ext>
            </a:extLst>
          </p:cNvPr>
          <p:cNvSpPr/>
          <p:nvPr/>
        </p:nvSpPr>
        <p:spPr>
          <a:xfrm>
            <a:off x="4488484" y="5137158"/>
            <a:ext cx="213085"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0" name="テキスト ボックス 129">
            <a:extLst>
              <a:ext uri="{FF2B5EF4-FFF2-40B4-BE49-F238E27FC236}">
                <a16:creationId xmlns:a16="http://schemas.microsoft.com/office/drawing/2014/main" id="{851D6E92-A73A-78EF-82C2-EC33A3047581}"/>
              </a:ext>
            </a:extLst>
          </p:cNvPr>
          <p:cNvSpPr txBox="1"/>
          <p:nvPr/>
        </p:nvSpPr>
        <p:spPr>
          <a:xfrm>
            <a:off x="4368458" y="5426116"/>
            <a:ext cx="646331"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a:t>
            </a:r>
          </a:p>
        </p:txBody>
      </p:sp>
      <p:sp>
        <p:nvSpPr>
          <p:cNvPr id="131" name="テキスト ボックス 130">
            <a:extLst>
              <a:ext uri="{FF2B5EF4-FFF2-40B4-BE49-F238E27FC236}">
                <a16:creationId xmlns:a16="http://schemas.microsoft.com/office/drawing/2014/main" id="{EE464A28-F072-82F4-421C-B574C50EF3F3}"/>
              </a:ext>
            </a:extLst>
          </p:cNvPr>
          <p:cNvSpPr txBox="1"/>
          <p:nvPr/>
        </p:nvSpPr>
        <p:spPr>
          <a:xfrm>
            <a:off x="7569396" y="5464356"/>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修理</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2" name="正方形/長方形 131">
            <a:extLst>
              <a:ext uri="{FF2B5EF4-FFF2-40B4-BE49-F238E27FC236}">
                <a16:creationId xmlns:a16="http://schemas.microsoft.com/office/drawing/2014/main" id="{13B0ADA1-9C99-8C2B-6DE5-6C61EF402158}"/>
              </a:ext>
            </a:extLst>
          </p:cNvPr>
          <p:cNvSpPr/>
          <p:nvPr/>
        </p:nvSpPr>
        <p:spPr>
          <a:xfrm>
            <a:off x="7311965" y="5461077"/>
            <a:ext cx="144000" cy="324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3" name="爆発: 14 pt 26">
            <a:extLst>
              <a:ext uri="{FF2B5EF4-FFF2-40B4-BE49-F238E27FC236}">
                <a16:creationId xmlns:a16="http://schemas.microsoft.com/office/drawing/2014/main" id="{487B67FE-6FF7-C44A-1C20-F723DCAC793F}"/>
              </a:ext>
            </a:extLst>
          </p:cNvPr>
          <p:cNvSpPr/>
          <p:nvPr/>
        </p:nvSpPr>
        <p:spPr>
          <a:xfrm>
            <a:off x="4084758" y="4998740"/>
            <a:ext cx="667329" cy="596653"/>
          </a:xfrm>
          <a:prstGeom prst="irregularSeal2">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pic>
        <p:nvPicPr>
          <p:cNvPr id="6146" name="Picture 2" descr="5,829,500点を超える書類のイラスト素材、ロイヤリティフリーの ...">
            <a:extLst>
              <a:ext uri="{FF2B5EF4-FFF2-40B4-BE49-F238E27FC236}">
                <a16:creationId xmlns:a16="http://schemas.microsoft.com/office/drawing/2014/main" id="{4419B019-79A8-ECAC-8375-0B765E10A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90" y="3693337"/>
            <a:ext cx="1338671" cy="1338671"/>
          </a:xfrm>
          <a:prstGeom prst="rect">
            <a:avLst/>
          </a:prstGeom>
          <a:noFill/>
          <a:extLst>
            <a:ext uri="{909E8E84-426E-40DD-AFC4-6F175D3DCCD1}">
              <a14:hiddenFill xmlns:a14="http://schemas.microsoft.com/office/drawing/2010/main">
                <a:solidFill>
                  <a:srgbClr val="FFFFFF"/>
                </a:solidFill>
              </a14:hiddenFill>
            </a:ext>
          </a:extLst>
        </p:spPr>
      </p:pic>
      <p:sp>
        <p:nvSpPr>
          <p:cNvPr id="135" name="テキスト ボックス 134">
            <a:extLst>
              <a:ext uri="{FF2B5EF4-FFF2-40B4-BE49-F238E27FC236}">
                <a16:creationId xmlns:a16="http://schemas.microsoft.com/office/drawing/2014/main" id="{DFB15FB5-F6FA-5968-2C06-04C2DF0BC307}"/>
              </a:ext>
            </a:extLst>
          </p:cNvPr>
          <p:cNvSpPr txBox="1"/>
          <p:nvPr/>
        </p:nvSpPr>
        <p:spPr>
          <a:xfrm>
            <a:off x="1445938" y="3557845"/>
            <a:ext cx="1919115"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故障発生シナリオ</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7" name="正方形/長方形 136">
            <a:extLst>
              <a:ext uri="{FF2B5EF4-FFF2-40B4-BE49-F238E27FC236}">
                <a16:creationId xmlns:a16="http://schemas.microsoft.com/office/drawing/2014/main" id="{58CE5085-ED53-60AC-4AC8-0AB330D5C0F3}"/>
              </a:ext>
            </a:extLst>
          </p:cNvPr>
          <p:cNvSpPr/>
          <p:nvPr/>
        </p:nvSpPr>
        <p:spPr>
          <a:xfrm>
            <a:off x="4510677"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9" name="正方形/長方形 138">
            <a:extLst>
              <a:ext uri="{FF2B5EF4-FFF2-40B4-BE49-F238E27FC236}">
                <a16:creationId xmlns:a16="http://schemas.microsoft.com/office/drawing/2014/main" id="{AC9F23AC-1683-35DD-501A-79DD048EAA3C}"/>
              </a:ext>
            </a:extLst>
          </p:cNvPr>
          <p:cNvSpPr/>
          <p:nvPr/>
        </p:nvSpPr>
        <p:spPr>
          <a:xfrm>
            <a:off x="4320780" y="3327674"/>
            <a:ext cx="4150332" cy="1015663"/>
          </a:xfrm>
          <a:prstGeom prst="rect">
            <a:avLst/>
          </a:prstGeom>
          <a:ln w="28575">
            <a:solidFill>
              <a:schemeClr val="accent1"/>
            </a:solidFill>
          </a:ln>
        </p:spPr>
        <p:txBody>
          <a:bodyPr wrap="square">
            <a:spAutoFit/>
          </a:bodyPr>
          <a:lstStyle/>
          <a:p>
            <a:pPr algn="just" defTabSz="914400">
              <a:defRPr/>
            </a:pPr>
            <a:r>
              <a:rPr lang="ja-JP" altLang="en-US" sz="2000" dirty="0">
                <a:latin typeface="ＭＳ Ｐゴシック" panose="020B0600070205080204" pitchFamily="50" charset="-128"/>
                <a:ea typeface="ＭＳ Ｐゴシック" panose="020B0600070205080204" pitchFamily="50" charset="-128"/>
              </a:rPr>
              <a:t>故障を想定したサブプランを最適化</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他のロボットの修理を優先</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予備モジュールの運び込み</a:t>
            </a:r>
            <a:endParaRPr lang="en-US" altLang="ja-JP" sz="2000" dirty="0">
              <a:latin typeface="ＭＳ Ｐゴシック" panose="020B0600070205080204" pitchFamily="50" charset="-128"/>
              <a:ea typeface="ＭＳ Ｐゴシック" panose="020B0600070205080204" pitchFamily="50" charset="-128"/>
            </a:endParaRPr>
          </a:p>
        </p:txBody>
      </p:sp>
      <p:sp>
        <p:nvSpPr>
          <p:cNvPr id="142" name="正方形/長方形 141">
            <a:extLst>
              <a:ext uri="{FF2B5EF4-FFF2-40B4-BE49-F238E27FC236}">
                <a16:creationId xmlns:a16="http://schemas.microsoft.com/office/drawing/2014/main" id="{DD878C9A-C63F-9B06-2E81-08235D542D13}"/>
              </a:ext>
            </a:extLst>
          </p:cNvPr>
          <p:cNvSpPr/>
          <p:nvPr/>
        </p:nvSpPr>
        <p:spPr>
          <a:xfrm>
            <a:off x="4710805" y="6353292"/>
            <a:ext cx="1515334" cy="252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3" name="テキスト ボックス 142">
            <a:extLst>
              <a:ext uri="{FF2B5EF4-FFF2-40B4-BE49-F238E27FC236}">
                <a16:creationId xmlns:a16="http://schemas.microsoft.com/office/drawing/2014/main" id="{CFAB1CC5-47E2-BECB-AFDC-379DEB644127}"/>
              </a:ext>
            </a:extLst>
          </p:cNvPr>
          <p:cNvSpPr txBox="1"/>
          <p:nvPr/>
        </p:nvSpPr>
        <p:spPr>
          <a:xfrm>
            <a:off x="3914962" y="5920331"/>
            <a:ext cx="1800493"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作業中断＆修理</a:t>
            </a:r>
          </a:p>
        </p:txBody>
      </p:sp>
      <p:sp>
        <p:nvSpPr>
          <p:cNvPr id="144" name="正方形/長方形 143">
            <a:extLst>
              <a:ext uri="{FF2B5EF4-FFF2-40B4-BE49-F238E27FC236}">
                <a16:creationId xmlns:a16="http://schemas.microsoft.com/office/drawing/2014/main" id="{63C29B8F-BB88-17A4-32E3-3D07EE6C0EA7}"/>
              </a:ext>
            </a:extLst>
          </p:cNvPr>
          <p:cNvSpPr/>
          <p:nvPr/>
        </p:nvSpPr>
        <p:spPr>
          <a:xfrm>
            <a:off x="4963348" y="635920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5" name="正方形/長方形 144">
            <a:extLst>
              <a:ext uri="{FF2B5EF4-FFF2-40B4-BE49-F238E27FC236}">
                <a16:creationId xmlns:a16="http://schemas.microsoft.com/office/drawing/2014/main" id="{FD037328-63DB-6669-072B-A2AD69C8E812}"/>
              </a:ext>
            </a:extLst>
          </p:cNvPr>
          <p:cNvSpPr/>
          <p:nvPr/>
        </p:nvSpPr>
        <p:spPr>
          <a:xfrm>
            <a:off x="5569339" y="5140882"/>
            <a:ext cx="69365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6" name="矢印: 左カーブ 145">
            <a:extLst>
              <a:ext uri="{FF2B5EF4-FFF2-40B4-BE49-F238E27FC236}">
                <a16:creationId xmlns:a16="http://schemas.microsoft.com/office/drawing/2014/main" id="{506D763F-CCEF-15C1-0BE6-47C9E752C914}"/>
              </a:ext>
            </a:extLst>
          </p:cNvPr>
          <p:cNvSpPr/>
          <p:nvPr/>
        </p:nvSpPr>
        <p:spPr>
          <a:xfrm flipV="1">
            <a:off x="5430265" y="5321317"/>
            <a:ext cx="278148" cy="1123242"/>
          </a:xfrm>
          <a:prstGeom prst="curvedLeftArrow">
            <a:avLst/>
          </a:prstGeom>
          <a:solidFill>
            <a:schemeClr val="accent5"/>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4126642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4F4AF-D50A-9E81-C2F8-9D15F816FC47}"/>
            </a:ext>
          </a:extLst>
        </p:cNvPr>
        <p:cNvGrpSpPr/>
        <p:nvPr/>
      </p:nvGrpSpPr>
      <p:grpSpPr>
        <a:xfrm>
          <a:off x="0" y="0"/>
          <a:ext cx="0" cy="0"/>
          <a:chOff x="0" y="0"/>
          <a:chExt cx="0" cy="0"/>
        </a:xfrm>
      </p:grpSpPr>
      <p:pic>
        <p:nvPicPr>
          <p:cNvPr id="5" name="with_break_opt">
            <a:hlinkClick r:id="" action="ppaction://media"/>
            <a:extLst>
              <a:ext uri="{FF2B5EF4-FFF2-40B4-BE49-F238E27FC236}">
                <a16:creationId xmlns:a16="http://schemas.microsoft.com/office/drawing/2014/main" id="{2C98D375-7BBF-4688-B3EA-32445FA8F6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2131" y="2613170"/>
            <a:ext cx="6048000" cy="4032000"/>
          </a:xfrm>
          <a:prstGeom prst="rect">
            <a:avLst/>
          </a:prstGeom>
        </p:spPr>
      </p:pic>
      <p:sp>
        <p:nvSpPr>
          <p:cNvPr id="51" name="タイトル 1">
            <a:extLst>
              <a:ext uri="{FF2B5EF4-FFF2-40B4-BE49-F238E27FC236}">
                <a16:creationId xmlns:a16="http://schemas.microsoft.com/office/drawing/2014/main" id="{2719E45A-7D67-167A-91EF-7BF4285AED9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故障が起こるシナリオで</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タスクアロケーション（最適化後）</a:t>
            </a:r>
          </a:p>
        </p:txBody>
      </p:sp>
      <p:sp>
        <p:nvSpPr>
          <p:cNvPr id="3" name="四角形: 角を丸くする 18">
            <a:extLst>
              <a:ext uri="{FF2B5EF4-FFF2-40B4-BE49-F238E27FC236}">
                <a16:creationId xmlns:a16="http://schemas.microsoft.com/office/drawing/2014/main" id="{BF8054D2-BD1B-5F54-B019-14E1281AFE3A}"/>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3FF56A7-2F70-7500-899E-DBF2331181C3}"/>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en-US" altLang="ja-JP" sz="2400" dirty="0">
                <a:latin typeface="ＭＳ Ｐゴシック" panose="020B0600070205080204" pitchFamily="50" charset="-128"/>
                <a:ea typeface="ＭＳ Ｐゴシック" panose="020B0600070205080204" pitchFamily="50" charset="-128"/>
              </a:rPr>
              <a:t>Limb</a:t>
            </a:r>
            <a:r>
              <a:rPr lang="ja-JP" altLang="en-US" sz="2400" dirty="0">
                <a:latin typeface="ＭＳ Ｐゴシック" panose="020B0600070205080204" pitchFamily="50" charset="-128"/>
                <a:ea typeface="ＭＳ Ｐゴシック" panose="020B0600070205080204" pitchFamily="50" charset="-128"/>
              </a:rPr>
              <a:t>モジュールが確率的に壊れるシナリオで高い作業効率が期待できるようタスク割り当てを最適化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sp>
        <p:nvSpPr>
          <p:cNvPr id="39" name="テキスト ボックス 38">
            <a:extLst>
              <a:ext uri="{FF2B5EF4-FFF2-40B4-BE49-F238E27FC236}">
                <a16:creationId xmlns:a16="http://schemas.microsoft.com/office/drawing/2014/main" id="{46E4D85F-3C67-4431-95FE-97F500F13B83}"/>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40" name="正方形/長方形 39">
            <a:extLst>
              <a:ext uri="{FF2B5EF4-FFF2-40B4-BE49-F238E27FC236}">
                <a16:creationId xmlns:a16="http://schemas.microsoft.com/office/drawing/2014/main" id="{24B3E574-9398-4587-BD5D-3B9B1F6BE35E}"/>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1" name="正方形/長方形 40">
            <a:extLst>
              <a:ext uri="{FF2B5EF4-FFF2-40B4-BE49-F238E27FC236}">
                <a16:creationId xmlns:a16="http://schemas.microsoft.com/office/drawing/2014/main" id="{AD64103D-7F34-4517-B01A-27E2AF0A44F7}"/>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正方形/長方形 41">
            <a:extLst>
              <a:ext uri="{FF2B5EF4-FFF2-40B4-BE49-F238E27FC236}">
                <a16:creationId xmlns:a16="http://schemas.microsoft.com/office/drawing/2014/main" id="{049EEBB3-ABD3-4C4E-8474-FFF71079C963}"/>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正方形/長方形 42">
            <a:extLst>
              <a:ext uri="{FF2B5EF4-FFF2-40B4-BE49-F238E27FC236}">
                <a16:creationId xmlns:a16="http://schemas.microsoft.com/office/drawing/2014/main" id="{9B2A74D4-E5CA-4034-ACF1-5DCE9568B2BF}"/>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4" name="正方形/長方形 43">
            <a:extLst>
              <a:ext uri="{FF2B5EF4-FFF2-40B4-BE49-F238E27FC236}">
                <a16:creationId xmlns:a16="http://schemas.microsoft.com/office/drawing/2014/main" id="{F8F7F40F-4F6B-4714-9EA6-5D3CAE91F51B}"/>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正方形/長方形 44">
            <a:extLst>
              <a:ext uri="{FF2B5EF4-FFF2-40B4-BE49-F238E27FC236}">
                <a16:creationId xmlns:a16="http://schemas.microsoft.com/office/drawing/2014/main" id="{378D9C54-4F82-4971-81BB-4B1C524B0301}"/>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6" name="図 45">
            <a:extLst>
              <a:ext uri="{FF2B5EF4-FFF2-40B4-BE49-F238E27FC236}">
                <a16:creationId xmlns:a16="http://schemas.microsoft.com/office/drawing/2014/main" id="{A9C4C79C-1FBE-4F3E-A321-C6622BAC52A1}"/>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7" name="図 46">
            <a:extLst>
              <a:ext uri="{FF2B5EF4-FFF2-40B4-BE49-F238E27FC236}">
                <a16:creationId xmlns:a16="http://schemas.microsoft.com/office/drawing/2014/main" id="{743664FD-7D0D-445D-B528-1C0949FF5EDE}"/>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8" name="図 47">
            <a:extLst>
              <a:ext uri="{FF2B5EF4-FFF2-40B4-BE49-F238E27FC236}">
                <a16:creationId xmlns:a16="http://schemas.microsoft.com/office/drawing/2014/main" id="{DFB81B43-19EC-4C55-ADC4-5C7190584663}"/>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9" name="図 48">
            <a:extLst>
              <a:ext uri="{FF2B5EF4-FFF2-40B4-BE49-F238E27FC236}">
                <a16:creationId xmlns:a16="http://schemas.microsoft.com/office/drawing/2014/main" id="{5BC73099-C28D-498D-BFB6-0577B1D99CD6}"/>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50" name="テキスト ボックス 49">
            <a:extLst>
              <a:ext uri="{FF2B5EF4-FFF2-40B4-BE49-F238E27FC236}">
                <a16:creationId xmlns:a16="http://schemas.microsoft.com/office/drawing/2014/main" id="{51A8082A-D38A-44F9-A8DA-697314BBD27E}"/>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2" name="テキスト ボックス 51">
            <a:extLst>
              <a:ext uri="{FF2B5EF4-FFF2-40B4-BE49-F238E27FC236}">
                <a16:creationId xmlns:a16="http://schemas.microsoft.com/office/drawing/2014/main" id="{7ADE9098-1F8B-48B6-A9C9-850A8CD230B5}"/>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3" name="テキスト ボックス 52">
            <a:extLst>
              <a:ext uri="{FF2B5EF4-FFF2-40B4-BE49-F238E27FC236}">
                <a16:creationId xmlns:a16="http://schemas.microsoft.com/office/drawing/2014/main" id="{683FBB1E-DF2F-46A4-B0AE-8FA4BDAA236D}"/>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4" name="テキスト ボックス 53">
            <a:extLst>
              <a:ext uri="{FF2B5EF4-FFF2-40B4-BE49-F238E27FC236}">
                <a16:creationId xmlns:a16="http://schemas.microsoft.com/office/drawing/2014/main" id="{4B2CC0AE-3293-4583-B2EE-B2023E7CAF76}"/>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6805C0FF-1089-444B-B31D-CFFBA89D6812}"/>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E02F550D-A0F3-48C4-8C0A-1F8994C77B14}"/>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7" name="五角形 56">
            <a:extLst>
              <a:ext uri="{FF2B5EF4-FFF2-40B4-BE49-F238E27FC236}">
                <a16:creationId xmlns:a16="http://schemas.microsoft.com/office/drawing/2014/main" id="{08D887CC-F252-4EA3-91B3-F9EC3F9323AC}"/>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8" name="楕円 57">
            <a:extLst>
              <a:ext uri="{FF2B5EF4-FFF2-40B4-BE49-F238E27FC236}">
                <a16:creationId xmlns:a16="http://schemas.microsoft.com/office/drawing/2014/main" id="{68B8BB4C-1891-489B-92ED-85DA6C847288}"/>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楕円 58">
            <a:extLst>
              <a:ext uri="{FF2B5EF4-FFF2-40B4-BE49-F238E27FC236}">
                <a16:creationId xmlns:a16="http://schemas.microsoft.com/office/drawing/2014/main" id="{83B37424-6187-44D9-9AFA-202D5E30311C}"/>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正方形/長方形 59">
            <a:extLst>
              <a:ext uri="{FF2B5EF4-FFF2-40B4-BE49-F238E27FC236}">
                <a16:creationId xmlns:a16="http://schemas.microsoft.com/office/drawing/2014/main" id="{B9575C23-CE48-472F-BAB5-A2AF038CCD20}"/>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二等辺三角形 60">
            <a:extLst>
              <a:ext uri="{FF2B5EF4-FFF2-40B4-BE49-F238E27FC236}">
                <a16:creationId xmlns:a16="http://schemas.microsoft.com/office/drawing/2014/main" id="{8C8F9650-A663-4527-9A0B-DADE2645E296}"/>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0B35095E-99F6-4A79-BE53-F2D78DD9681B}"/>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73936383-BA56-A8BC-38FB-0A2F704120C7}"/>
              </a:ext>
            </a:extLst>
          </p:cNvPr>
          <p:cNvSpPr txBox="1"/>
          <p:nvPr/>
        </p:nvSpPr>
        <p:spPr>
          <a:xfrm>
            <a:off x="7022872" y="5218998"/>
            <a:ext cx="1771639"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故障ナシ</a:t>
            </a:r>
            <a:r>
              <a:rPr lang="ja-JP" altLang="en-US" sz="1200" dirty="0">
                <a:latin typeface="ＭＳ Ｐゴシック" panose="020B0600070205080204" pitchFamily="50" charset="-128"/>
                <a:ea typeface="ＭＳ Ｐゴシック" panose="020B0600070205080204" pitchFamily="50" charset="-128"/>
              </a:rPr>
              <a:t>の全タスク修了</a:t>
            </a:r>
          </a:p>
        </p:txBody>
      </p:sp>
      <p:cxnSp>
        <p:nvCxnSpPr>
          <p:cNvPr id="6" name="直線コネクタ 5">
            <a:extLst>
              <a:ext uri="{FF2B5EF4-FFF2-40B4-BE49-F238E27FC236}">
                <a16:creationId xmlns:a16="http://schemas.microsoft.com/office/drawing/2014/main" id="{BB20040B-BD8C-FFAF-FEE0-C1A7FCBB8FCE}"/>
              </a:ext>
            </a:extLst>
          </p:cNvPr>
          <p:cNvCxnSpPr>
            <a:cxnSpLocks/>
          </p:cNvCxnSpPr>
          <p:nvPr/>
        </p:nvCxnSpPr>
        <p:spPr>
          <a:xfrm>
            <a:off x="6918787" y="5171785"/>
            <a:ext cx="0" cy="410363"/>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54D9B0AB-97A5-CEE0-3A53-028C67751CCA}"/>
              </a:ext>
            </a:extLst>
          </p:cNvPr>
          <p:cNvSpPr txBox="1"/>
          <p:nvPr/>
        </p:nvSpPr>
        <p:spPr>
          <a:xfrm>
            <a:off x="6997224" y="5839196"/>
            <a:ext cx="1797287"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最適化前</a:t>
            </a:r>
            <a:r>
              <a:rPr lang="ja-JP" altLang="en-US" sz="1200" dirty="0">
                <a:latin typeface="ＭＳ Ｐゴシック" panose="020B0600070205080204" pitchFamily="50" charset="-128"/>
                <a:ea typeface="ＭＳ Ｐゴシック" panose="020B0600070205080204" pitchFamily="50" charset="-128"/>
              </a:rPr>
              <a:t>の全タスク終了</a:t>
            </a:r>
          </a:p>
        </p:txBody>
      </p:sp>
      <p:cxnSp>
        <p:nvCxnSpPr>
          <p:cNvPr id="9" name="直線コネクタ 8">
            <a:extLst>
              <a:ext uri="{FF2B5EF4-FFF2-40B4-BE49-F238E27FC236}">
                <a16:creationId xmlns:a16="http://schemas.microsoft.com/office/drawing/2014/main" id="{22A058C0-B943-91DF-6A57-F734A706BD8F}"/>
              </a:ext>
            </a:extLst>
          </p:cNvPr>
          <p:cNvCxnSpPr>
            <a:cxnSpLocks/>
          </p:cNvCxnSpPr>
          <p:nvPr/>
        </p:nvCxnSpPr>
        <p:spPr>
          <a:xfrm>
            <a:off x="5070684" y="5526819"/>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1" name="直線コネクタ 10">
            <a:extLst>
              <a:ext uri="{FF2B5EF4-FFF2-40B4-BE49-F238E27FC236}">
                <a16:creationId xmlns:a16="http://schemas.microsoft.com/office/drawing/2014/main" id="{3FC177A4-AB61-E9D5-B781-10F6FEBD19AF}"/>
              </a:ext>
            </a:extLst>
          </p:cNvPr>
          <p:cNvCxnSpPr>
            <a:cxnSpLocks/>
          </p:cNvCxnSpPr>
          <p:nvPr/>
        </p:nvCxnSpPr>
        <p:spPr>
          <a:xfrm>
            <a:off x="5656733" y="5527382"/>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2D5B7857-774E-ECB0-2773-E356920DEE7B}"/>
              </a:ext>
            </a:extLst>
          </p:cNvPr>
          <p:cNvCxnSpPr>
            <a:cxnSpLocks/>
          </p:cNvCxnSpPr>
          <p:nvPr/>
        </p:nvCxnSpPr>
        <p:spPr>
          <a:xfrm>
            <a:off x="6918787" y="5764456"/>
            <a:ext cx="0" cy="410363"/>
          </a:xfrm>
          <a:prstGeom prst="line">
            <a:avLst/>
          </a:prstGeom>
          <a:ln w="571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2F4DAC5B-83D7-4BBF-8D8C-5C4B61BD9E4A}"/>
              </a:ext>
            </a:extLst>
          </p:cNvPr>
          <p:cNvCxnSpPr>
            <a:cxnSpLocks/>
          </p:cNvCxnSpPr>
          <p:nvPr/>
        </p:nvCxnSpPr>
        <p:spPr>
          <a:xfrm>
            <a:off x="5070684" y="5527382"/>
            <a:ext cx="0" cy="6480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線コネクタ 37">
            <a:extLst>
              <a:ext uri="{FF2B5EF4-FFF2-40B4-BE49-F238E27FC236}">
                <a16:creationId xmlns:a16="http://schemas.microsoft.com/office/drawing/2014/main" id="{393C129C-AC87-4A3F-BDF5-A5B20C7B29FC}"/>
              </a:ext>
            </a:extLst>
          </p:cNvPr>
          <p:cNvCxnSpPr>
            <a:cxnSpLocks/>
          </p:cNvCxnSpPr>
          <p:nvPr/>
        </p:nvCxnSpPr>
        <p:spPr>
          <a:xfrm>
            <a:off x="5656733" y="5527382"/>
            <a:ext cx="0" cy="648000"/>
          </a:xfrm>
          <a:prstGeom prst="line">
            <a:avLst/>
          </a:prstGeom>
          <a:ln w="28575">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868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9AF23-C7E4-E0FA-40E3-5B60922308F0}"/>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FC02A889-E3A9-A0B2-E022-58C76E9D281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今後の目標</a:t>
            </a:r>
          </a:p>
        </p:txBody>
      </p:sp>
      <p:sp>
        <p:nvSpPr>
          <p:cNvPr id="86" name="テキスト ボックス 85">
            <a:extLst>
              <a:ext uri="{FF2B5EF4-FFF2-40B4-BE49-F238E27FC236}">
                <a16:creationId xmlns:a16="http://schemas.microsoft.com/office/drawing/2014/main" id="{34375C8D-7933-8B51-4464-A3402EED7BCA}"/>
              </a:ext>
            </a:extLst>
          </p:cNvPr>
          <p:cNvSpPr txBox="1"/>
          <p:nvPr/>
        </p:nvSpPr>
        <p:spPr>
          <a:xfrm>
            <a:off x="490211" y="1392503"/>
            <a:ext cx="8946274" cy="2708434"/>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①</a:t>
            </a:r>
            <a:r>
              <a:rPr lang="zh-TW" altLang="en-US" sz="2400" dirty="0">
                <a:latin typeface="ＭＳ Ｐゴシック" panose="020B0600070205080204" pitchFamily="50" charset="-128"/>
                <a:ea typeface="ＭＳ Ｐゴシック" panose="020B0600070205080204" pitchFamily="50" charset="-128"/>
              </a:rPr>
              <a:t>多目的最適化</a:t>
            </a:r>
            <a:r>
              <a:rPr lang="ja-JP" altLang="en-US" sz="2400" dirty="0">
                <a:latin typeface="ＭＳ Ｐゴシック" panose="020B0600070205080204" pitchFamily="50" charset="-128"/>
                <a:ea typeface="ＭＳ Ｐゴシック" panose="020B0600070205080204" pitchFamily="50" charset="-128"/>
              </a:rPr>
              <a:t>における評価指標の改善</a:t>
            </a: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故障発生時の作業期待値を用いた性能評価</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残りタスクの依存関係を考慮した性能評価</a:t>
            </a:r>
            <a:endParaRPr lang="en-US" altLang="ja-JP" sz="2000" dirty="0">
              <a:latin typeface="ＭＳ Ｐゴシック" panose="020B0600070205080204" pitchFamily="50" charset="-128"/>
              <a:ea typeface="ＭＳ Ｐゴシック" panose="020B0600070205080204" pitchFamily="50" charset="-128"/>
            </a:endParaRPr>
          </a:p>
          <a:p>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②故障発生に対して頑健なタスクアロケーションアルゴリズム</a:t>
            </a:r>
          </a:p>
          <a:p>
            <a:pPr marL="342900" indent="-342900">
              <a:buFont typeface="Arial" panose="020B0604020202020204" pitchFamily="34" charset="0"/>
              <a:buChar char="•"/>
            </a:pPr>
            <a:endParaRPr lang="en-US" altLang="ja-JP" sz="2000" dirty="0">
              <a:latin typeface="ＭＳ Ｐゴシック" panose="020B0600070205080204" pitchFamily="50" charset="-128"/>
              <a:ea typeface="ＭＳ Ｐゴシック" panose="020B0600070205080204" pitchFamily="50" charset="-128"/>
            </a:endParaRPr>
          </a:p>
          <a:p>
            <a:endParaRPr lang="ja-JP" altLang="en-US" sz="2000" dirty="0">
              <a:latin typeface="ＭＳ Ｐゴシック" panose="020B0600070205080204" pitchFamily="50" charset="-128"/>
              <a:ea typeface="ＭＳ Ｐゴシック" panose="020B0600070205080204" pitchFamily="50" charset="-128"/>
            </a:endParaRPr>
          </a:p>
          <a:p>
            <a:endParaRPr lang="ja-JP" altLang="en-US" dirty="0">
              <a:latin typeface="ＭＳ Ｐゴシック" panose="020B0600070205080204" pitchFamily="50" charset="-128"/>
              <a:ea typeface="ＭＳ Ｐゴシック" panose="020B0600070205080204" pitchFamily="50" charset="-128"/>
            </a:endParaRPr>
          </a:p>
        </p:txBody>
      </p:sp>
      <p:pic>
        <p:nvPicPr>
          <p:cNvPr id="89" name="図 88">
            <a:extLst>
              <a:ext uri="{FF2B5EF4-FFF2-40B4-BE49-F238E27FC236}">
                <a16:creationId xmlns:a16="http://schemas.microsoft.com/office/drawing/2014/main" id="{920D3E6C-CF5B-74C3-8F4F-CA19C7D4F055}"/>
              </a:ext>
            </a:extLst>
          </p:cNvPr>
          <p:cNvPicPr>
            <a:picLocks noChangeAspect="1"/>
          </p:cNvPicPr>
          <p:nvPr/>
        </p:nvPicPr>
        <p:blipFill>
          <a:blip r:embed="rId2"/>
          <a:srcRect r="35961"/>
          <a:stretch/>
        </p:blipFill>
        <p:spPr>
          <a:xfrm>
            <a:off x="1854958" y="4591314"/>
            <a:ext cx="5020787" cy="2141464"/>
          </a:xfrm>
          <a:prstGeom prst="rect">
            <a:avLst/>
          </a:prstGeom>
        </p:spPr>
      </p:pic>
      <p:sp>
        <p:nvSpPr>
          <p:cNvPr id="91" name="正方形/長方形 90">
            <a:extLst>
              <a:ext uri="{FF2B5EF4-FFF2-40B4-BE49-F238E27FC236}">
                <a16:creationId xmlns:a16="http://schemas.microsoft.com/office/drawing/2014/main" id="{2800B9B4-4BE0-2D28-CF6B-6FDF5939BE70}"/>
              </a:ext>
            </a:extLst>
          </p:cNvPr>
          <p:cNvSpPr/>
          <p:nvPr/>
        </p:nvSpPr>
        <p:spPr>
          <a:xfrm>
            <a:off x="2261496" y="4642943"/>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2" name="正方形/長方形 91">
            <a:extLst>
              <a:ext uri="{FF2B5EF4-FFF2-40B4-BE49-F238E27FC236}">
                <a16:creationId xmlns:a16="http://schemas.microsoft.com/office/drawing/2014/main" id="{5DA5A151-B162-95EF-04C9-DEBA1624782F}"/>
              </a:ext>
            </a:extLst>
          </p:cNvPr>
          <p:cNvSpPr/>
          <p:nvPr/>
        </p:nvSpPr>
        <p:spPr>
          <a:xfrm>
            <a:off x="7311965" y="4596891"/>
            <a:ext cx="144000" cy="3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3" name="テキスト ボックス 92">
            <a:extLst>
              <a:ext uri="{FF2B5EF4-FFF2-40B4-BE49-F238E27FC236}">
                <a16:creationId xmlns:a16="http://schemas.microsoft.com/office/drawing/2014/main" id="{127BDC4B-349B-B57B-75F4-B01D8B01150F}"/>
              </a:ext>
            </a:extLst>
          </p:cNvPr>
          <p:cNvSpPr txBox="1"/>
          <p:nvPr/>
        </p:nvSpPr>
        <p:spPr>
          <a:xfrm>
            <a:off x="7569397" y="4574225"/>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移動</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4" name="正方形/長方形 93">
            <a:extLst>
              <a:ext uri="{FF2B5EF4-FFF2-40B4-BE49-F238E27FC236}">
                <a16:creationId xmlns:a16="http://schemas.microsoft.com/office/drawing/2014/main" id="{EDBA62E0-4074-893C-B034-8B703FAEAA53}"/>
              </a:ext>
            </a:extLst>
          </p:cNvPr>
          <p:cNvSpPr/>
          <p:nvPr/>
        </p:nvSpPr>
        <p:spPr>
          <a:xfrm>
            <a:off x="7311965" y="5054674"/>
            <a:ext cx="144000" cy="324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5" name="テキスト ボックス 94">
            <a:extLst>
              <a:ext uri="{FF2B5EF4-FFF2-40B4-BE49-F238E27FC236}">
                <a16:creationId xmlns:a16="http://schemas.microsoft.com/office/drawing/2014/main" id="{D8F7F96D-6027-59A0-5C55-B89D9C10EDFE}"/>
              </a:ext>
            </a:extLst>
          </p:cNvPr>
          <p:cNvSpPr txBox="1"/>
          <p:nvPr/>
        </p:nvSpPr>
        <p:spPr>
          <a:xfrm>
            <a:off x="7569397" y="5032008"/>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6" name="正方形/長方形 95">
            <a:extLst>
              <a:ext uri="{FF2B5EF4-FFF2-40B4-BE49-F238E27FC236}">
                <a16:creationId xmlns:a16="http://schemas.microsoft.com/office/drawing/2014/main" id="{30AFB6B8-514B-E06D-BD0C-6E2664D1F827}"/>
              </a:ext>
            </a:extLst>
          </p:cNvPr>
          <p:cNvSpPr/>
          <p:nvPr/>
        </p:nvSpPr>
        <p:spPr>
          <a:xfrm>
            <a:off x="2414734" y="4642943"/>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8" name="正方形/長方形 107">
            <a:extLst>
              <a:ext uri="{FF2B5EF4-FFF2-40B4-BE49-F238E27FC236}">
                <a16:creationId xmlns:a16="http://schemas.microsoft.com/office/drawing/2014/main" id="{8058B4B1-202F-217D-BC94-AE77EB010FDF}"/>
              </a:ext>
            </a:extLst>
          </p:cNvPr>
          <p:cNvSpPr/>
          <p:nvPr/>
        </p:nvSpPr>
        <p:spPr>
          <a:xfrm>
            <a:off x="3162661" y="4642943"/>
            <a:ext cx="29398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9" name="正方形/長方形 108">
            <a:extLst>
              <a:ext uri="{FF2B5EF4-FFF2-40B4-BE49-F238E27FC236}">
                <a16:creationId xmlns:a16="http://schemas.microsoft.com/office/drawing/2014/main" id="{69AFA823-D835-234F-AEEB-96B55D03E9EF}"/>
              </a:ext>
            </a:extLst>
          </p:cNvPr>
          <p:cNvSpPr/>
          <p:nvPr/>
        </p:nvSpPr>
        <p:spPr>
          <a:xfrm>
            <a:off x="3465886" y="4642943"/>
            <a:ext cx="43044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0" name="正方形/長方形 109">
            <a:extLst>
              <a:ext uri="{FF2B5EF4-FFF2-40B4-BE49-F238E27FC236}">
                <a16:creationId xmlns:a16="http://schemas.microsoft.com/office/drawing/2014/main" id="{18E8D2D1-FC41-20A0-A906-2A858445E228}"/>
              </a:ext>
            </a:extLst>
          </p:cNvPr>
          <p:cNvSpPr/>
          <p:nvPr/>
        </p:nvSpPr>
        <p:spPr>
          <a:xfrm>
            <a:off x="2261496" y="5142350"/>
            <a:ext cx="3440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1" name="正方形/長方形 110">
            <a:extLst>
              <a:ext uri="{FF2B5EF4-FFF2-40B4-BE49-F238E27FC236}">
                <a16:creationId xmlns:a16="http://schemas.microsoft.com/office/drawing/2014/main" id="{3133E88C-CEB9-C28B-D1DA-54336EFA82F0}"/>
              </a:ext>
            </a:extLst>
          </p:cNvPr>
          <p:cNvSpPr/>
          <p:nvPr/>
        </p:nvSpPr>
        <p:spPr>
          <a:xfrm>
            <a:off x="2614791" y="5142350"/>
            <a:ext cx="841858"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2" name="正方形/長方形 111">
            <a:extLst>
              <a:ext uri="{FF2B5EF4-FFF2-40B4-BE49-F238E27FC236}">
                <a16:creationId xmlns:a16="http://schemas.microsoft.com/office/drawing/2014/main" id="{7262FD61-1CB0-31B3-5852-CABED6565325}"/>
              </a:ext>
            </a:extLst>
          </p:cNvPr>
          <p:cNvSpPr/>
          <p:nvPr/>
        </p:nvSpPr>
        <p:spPr>
          <a:xfrm>
            <a:off x="3473669" y="5142350"/>
            <a:ext cx="58249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3" name="正方形/長方形 112">
            <a:extLst>
              <a:ext uri="{FF2B5EF4-FFF2-40B4-BE49-F238E27FC236}">
                <a16:creationId xmlns:a16="http://schemas.microsoft.com/office/drawing/2014/main" id="{38BF6C43-F865-046F-5F16-2505682F051F}"/>
              </a:ext>
            </a:extLst>
          </p:cNvPr>
          <p:cNvSpPr/>
          <p:nvPr/>
        </p:nvSpPr>
        <p:spPr>
          <a:xfrm>
            <a:off x="4065396" y="5142350"/>
            <a:ext cx="38424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4" name="正方形/長方形 113">
            <a:extLst>
              <a:ext uri="{FF2B5EF4-FFF2-40B4-BE49-F238E27FC236}">
                <a16:creationId xmlns:a16="http://schemas.microsoft.com/office/drawing/2014/main" id="{643DCEE3-8352-E0E9-EE1F-13497004E95C}"/>
              </a:ext>
            </a:extLst>
          </p:cNvPr>
          <p:cNvSpPr/>
          <p:nvPr/>
        </p:nvSpPr>
        <p:spPr>
          <a:xfrm>
            <a:off x="2268255" y="6353292"/>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5" name="正方形/長方形 114">
            <a:extLst>
              <a:ext uri="{FF2B5EF4-FFF2-40B4-BE49-F238E27FC236}">
                <a16:creationId xmlns:a16="http://schemas.microsoft.com/office/drawing/2014/main" id="{A5C7481C-C8B3-9211-76D0-B7541A6CDBDD}"/>
              </a:ext>
            </a:extLst>
          </p:cNvPr>
          <p:cNvSpPr/>
          <p:nvPr/>
        </p:nvSpPr>
        <p:spPr>
          <a:xfrm>
            <a:off x="2421493"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6" name="正方形/長方形 115">
            <a:extLst>
              <a:ext uri="{FF2B5EF4-FFF2-40B4-BE49-F238E27FC236}">
                <a16:creationId xmlns:a16="http://schemas.microsoft.com/office/drawing/2014/main" id="{CEE095D7-C616-2A7E-A25A-13FCB369D728}"/>
              </a:ext>
            </a:extLst>
          </p:cNvPr>
          <p:cNvSpPr/>
          <p:nvPr/>
        </p:nvSpPr>
        <p:spPr>
          <a:xfrm>
            <a:off x="3216668" y="6353292"/>
            <a:ext cx="8418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7" name="正方形/長方形 116">
            <a:extLst>
              <a:ext uri="{FF2B5EF4-FFF2-40B4-BE49-F238E27FC236}">
                <a16:creationId xmlns:a16="http://schemas.microsoft.com/office/drawing/2014/main" id="{2FD3E1E3-EFE0-E2BB-BAB4-D712C1E39088}"/>
              </a:ext>
            </a:extLst>
          </p:cNvPr>
          <p:cNvSpPr/>
          <p:nvPr/>
        </p:nvSpPr>
        <p:spPr>
          <a:xfrm>
            <a:off x="4067764"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0" name="テキスト ボックス 119">
            <a:extLst>
              <a:ext uri="{FF2B5EF4-FFF2-40B4-BE49-F238E27FC236}">
                <a16:creationId xmlns:a16="http://schemas.microsoft.com/office/drawing/2014/main" id="{C56FE92F-A894-BCE8-4F6E-1E7D8B9C4C21}"/>
              </a:ext>
            </a:extLst>
          </p:cNvPr>
          <p:cNvSpPr txBox="1"/>
          <p:nvPr/>
        </p:nvSpPr>
        <p:spPr>
          <a:xfrm>
            <a:off x="7569396" y="5892385"/>
            <a:ext cx="646331"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充電</a:t>
            </a:r>
          </a:p>
        </p:txBody>
      </p:sp>
      <p:sp>
        <p:nvSpPr>
          <p:cNvPr id="121" name="正方形/長方形 120">
            <a:extLst>
              <a:ext uri="{FF2B5EF4-FFF2-40B4-BE49-F238E27FC236}">
                <a16:creationId xmlns:a16="http://schemas.microsoft.com/office/drawing/2014/main" id="{95A950EE-D182-C18D-6BB0-1667C0D439DF}"/>
              </a:ext>
            </a:extLst>
          </p:cNvPr>
          <p:cNvSpPr/>
          <p:nvPr/>
        </p:nvSpPr>
        <p:spPr>
          <a:xfrm>
            <a:off x="7311965" y="5912284"/>
            <a:ext cx="144000" cy="324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2" name="正方形/長方形 121">
            <a:extLst>
              <a:ext uri="{FF2B5EF4-FFF2-40B4-BE49-F238E27FC236}">
                <a16:creationId xmlns:a16="http://schemas.microsoft.com/office/drawing/2014/main" id="{B2A525C8-5D45-DEDA-1BCB-C535F4C3B36B}"/>
              </a:ext>
            </a:extLst>
          </p:cNvPr>
          <p:cNvSpPr/>
          <p:nvPr/>
        </p:nvSpPr>
        <p:spPr>
          <a:xfrm>
            <a:off x="4961410" y="513316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5" name="正方形/長方形 124">
            <a:extLst>
              <a:ext uri="{FF2B5EF4-FFF2-40B4-BE49-F238E27FC236}">
                <a16:creationId xmlns:a16="http://schemas.microsoft.com/office/drawing/2014/main" id="{F273D2AF-9F61-89B8-1B46-1B21B0954700}"/>
              </a:ext>
            </a:extLst>
          </p:cNvPr>
          <p:cNvSpPr/>
          <p:nvPr/>
        </p:nvSpPr>
        <p:spPr>
          <a:xfrm>
            <a:off x="4046726" y="4642943"/>
            <a:ext cx="4417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7" name="正方形/長方形 126">
            <a:extLst>
              <a:ext uri="{FF2B5EF4-FFF2-40B4-BE49-F238E27FC236}">
                <a16:creationId xmlns:a16="http://schemas.microsoft.com/office/drawing/2014/main" id="{239AD517-CDF6-A4D7-5F5F-FB99AEEE359E}"/>
              </a:ext>
            </a:extLst>
          </p:cNvPr>
          <p:cNvSpPr/>
          <p:nvPr/>
        </p:nvSpPr>
        <p:spPr>
          <a:xfrm>
            <a:off x="4833843" y="4642943"/>
            <a:ext cx="1392296"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8" name="正方形/長方形 127">
            <a:extLst>
              <a:ext uri="{FF2B5EF4-FFF2-40B4-BE49-F238E27FC236}">
                <a16:creationId xmlns:a16="http://schemas.microsoft.com/office/drawing/2014/main" id="{DF42F43E-6FD5-19D3-F5E4-60186DA109D9}"/>
              </a:ext>
            </a:extLst>
          </p:cNvPr>
          <p:cNvSpPr/>
          <p:nvPr/>
        </p:nvSpPr>
        <p:spPr>
          <a:xfrm>
            <a:off x="6228885"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9" name="正方形/長方形 128">
            <a:extLst>
              <a:ext uri="{FF2B5EF4-FFF2-40B4-BE49-F238E27FC236}">
                <a16:creationId xmlns:a16="http://schemas.microsoft.com/office/drawing/2014/main" id="{E275C571-2133-457A-31BD-CA051E36C6ED}"/>
              </a:ext>
            </a:extLst>
          </p:cNvPr>
          <p:cNvSpPr/>
          <p:nvPr/>
        </p:nvSpPr>
        <p:spPr>
          <a:xfrm>
            <a:off x="4488484" y="5137158"/>
            <a:ext cx="213085"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0" name="テキスト ボックス 129">
            <a:extLst>
              <a:ext uri="{FF2B5EF4-FFF2-40B4-BE49-F238E27FC236}">
                <a16:creationId xmlns:a16="http://schemas.microsoft.com/office/drawing/2014/main" id="{851D6E92-A73A-78EF-82C2-EC33A3047581}"/>
              </a:ext>
            </a:extLst>
          </p:cNvPr>
          <p:cNvSpPr txBox="1"/>
          <p:nvPr/>
        </p:nvSpPr>
        <p:spPr>
          <a:xfrm>
            <a:off x="4368458" y="5426116"/>
            <a:ext cx="646331"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a:t>
            </a:r>
          </a:p>
        </p:txBody>
      </p:sp>
      <p:sp>
        <p:nvSpPr>
          <p:cNvPr id="131" name="テキスト ボックス 130">
            <a:extLst>
              <a:ext uri="{FF2B5EF4-FFF2-40B4-BE49-F238E27FC236}">
                <a16:creationId xmlns:a16="http://schemas.microsoft.com/office/drawing/2014/main" id="{EE464A28-F072-82F4-421C-B574C50EF3F3}"/>
              </a:ext>
            </a:extLst>
          </p:cNvPr>
          <p:cNvSpPr txBox="1"/>
          <p:nvPr/>
        </p:nvSpPr>
        <p:spPr>
          <a:xfrm>
            <a:off x="7569396" y="5464356"/>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修理</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2" name="正方形/長方形 131">
            <a:extLst>
              <a:ext uri="{FF2B5EF4-FFF2-40B4-BE49-F238E27FC236}">
                <a16:creationId xmlns:a16="http://schemas.microsoft.com/office/drawing/2014/main" id="{13B0ADA1-9C99-8C2B-6DE5-6C61EF402158}"/>
              </a:ext>
            </a:extLst>
          </p:cNvPr>
          <p:cNvSpPr/>
          <p:nvPr/>
        </p:nvSpPr>
        <p:spPr>
          <a:xfrm>
            <a:off x="7311965" y="5461077"/>
            <a:ext cx="144000" cy="324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3" name="爆発: 14 pt 26">
            <a:extLst>
              <a:ext uri="{FF2B5EF4-FFF2-40B4-BE49-F238E27FC236}">
                <a16:creationId xmlns:a16="http://schemas.microsoft.com/office/drawing/2014/main" id="{487B67FE-6FF7-C44A-1C20-F723DCAC793F}"/>
              </a:ext>
            </a:extLst>
          </p:cNvPr>
          <p:cNvSpPr/>
          <p:nvPr/>
        </p:nvSpPr>
        <p:spPr>
          <a:xfrm>
            <a:off x="4084758" y="4998740"/>
            <a:ext cx="667329" cy="596653"/>
          </a:xfrm>
          <a:prstGeom prst="irregularSeal2">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pic>
        <p:nvPicPr>
          <p:cNvPr id="6146" name="Picture 2" descr="5,829,500点を超える書類のイラスト素材、ロイヤリティフリーの ...">
            <a:extLst>
              <a:ext uri="{FF2B5EF4-FFF2-40B4-BE49-F238E27FC236}">
                <a16:creationId xmlns:a16="http://schemas.microsoft.com/office/drawing/2014/main" id="{4419B019-79A8-ECAC-8375-0B765E10A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90" y="3693337"/>
            <a:ext cx="1338671" cy="1338671"/>
          </a:xfrm>
          <a:prstGeom prst="rect">
            <a:avLst/>
          </a:prstGeom>
          <a:noFill/>
          <a:extLst>
            <a:ext uri="{909E8E84-426E-40DD-AFC4-6F175D3DCCD1}">
              <a14:hiddenFill xmlns:a14="http://schemas.microsoft.com/office/drawing/2010/main">
                <a:solidFill>
                  <a:srgbClr val="FFFFFF"/>
                </a:solidFill>
              </a14:hiddenFill>
            </a:ext>
          </a:extLst>
        </p:spPr>
      </p:pic>
      <p:sp>
        <p:nvSpPr>
          <p:cNvPr id="135" name="テキスト ボックス 134">
            <a:extLst>
              <a:ext uri="{FF2B5EF4-FFF2-40B4-BE49-F238E27FC236}">
                <a16:creationId xmlns:a16="http://schemas.microsoft.com/office/drawing/2014/main" id="{DFB15FB5-F6FA-5968-2C06-04C2DF0BC307}"/>
              </a:ext>
            </a:extLst>
          </p:cNvPr>
          <p:cNvSpPr txBox="1"/>
          <p:nvPr/>
        </p:nvSpPr>
        <p:spPr>
          <a:xfrm>
            <a:off x="1445938" y="3557845"/>
            <a:ext cx="1919115"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故障発生シナリオ</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7" name="正方形/長方形 136">
            <a:extLst>
              <a:ext uri="{FF2B5EF4-FFF2-40B4-BE49-F238E27FC236}">
                <a16:creationId xmlns:a16="http://schemas.microsoft.com/office/drawing/2014/main" id="{58CE5085-ED53-60AC-4AC8-0AB330D5C0F3}"/>
              </a:ext>
            </a:extLst>
          </p:cNvPr>
          <p:cNvSpPr/>
          <p:nvPr/>
        </p:nvSpPr>
        <p:spPr>
          <a:xfrm>
            <a:off x="4510677"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9" name="正方形/長方形 138">
            <a:extLst>
              <a:ext uri="{FF2B5EF4-FFF2-40B4-BE49-F238E27FC236}">
                <a16:creationId xmlns:a16="http://schemas.microsoft.com/office/drawing/2014/main" id="{AC9F23AC-1683-35DD-501A-79DD048EAA3C}"/>
              </a:ext>
            </a:extLst>
          </p:cNvPr>
          <p:cNvSpPr/>
          <p:nvPr/>
        </p:nvSpPr>
        <p:spPr>
          <a:xfrm>
            <a:off x="4320780" y="3327674"/>
            <a:ext cx="4150332" cy="1015663"/>
          </a:xfrm>
          <a:prstGeom prst="rect">
            <a:avLst/>
          </a:prstGeom>
          <a:ln w="28575">
            <a:solidFill>
              <a:schemeClr val="accent1"/>
            </a:solidFill>
          </a:ln>
        </p:spPr>
        <p:txBody>
          <a:bodyPr wrap="square">
            <a:spAutoFit/>
          </a:bodyPr>
          <a:lstStyle/>
          <a:p>
            <a:pPr algn="just" defTabSz="914400">
              <a:defRPr/>
            </a:pPr>
            <a:r>
              <a:rPr lang="ja-JP" altLang="en-US" sz="2000" dirty="0">
                <a:latin typeface="ＭＳ Ｐゴシック" panose="020B0600070205080204" pitchFamily="50" charset="-128"/>
                <a:ea typeface="ＭＳ Ｐゴシック" panose="020B0600070205080204" pitchFamily="50" charset="-128"/>
              </a:rPr>
              <a:t>故障を想定したサブプランを最適化</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他のロボットの修理を優先</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予備モジュールの運び込み</a:t>
            </a:r>
            <a:endParaRPr lang="en-US" altLang="ja-JP" sz="2000" dirty="0">
              <a:latin typeface="ＭＳ Ｐゴシック" panose="020B0600070205080204" pitchFamily="50" charset="-128"/>
              <a:ea typeface="ＭＳ Ｐゴシック" panose="020B0600070205080204" pitchFamily="50" charset="-128"/>
            </a:endParaRPr>
          </a:p>
        </p:txBody>
      </p:sp>
      <p:sp>
        <p:nvSpPr>
          <p:cNvPr id="142" name="正方形/長方形 141">
            <a:extLst>
              <a:ext uri="{FF2B5EF4-FFF2-40B4-BE49-F238E27FC236}">
                <a16:creationId xmlns:a16="http://schemas.microsoft.com/office/drawing/2014/main" id="{DD878C9A-C63F-9B06-2E81-08235D542D13}"/>
              </a:ext>
            </a:extLst>
          </p:cNvPr>
          <p:cNvSpPr/>
          <p:nvPr/>
        </p:nvSpPr>
        <p:spPr>
          <a:xfrm>
            <a:off x="4710805" y="6353292"/>
            <a:ext cx="1515334" cy="252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3" name="テキスト ボックス 142">
            <a:extLst>
              <a:ext uri="{FF2B5EF4-FFF2-40B4-BE49-F238E27FC236}">
                <a16:creationId xmlns:a16="http://schemas.microsoft.com/office/drawing/2014/main" id="{CFAB1CC5-47E2-BECB-AFDC-379DEB644127}"/>
              </a:ext>
            </a:extLst>
          </p:cNvPr>
          <p:cNvSpPr txBox="1"/>
          <p:nvPr/>
        </p:nvSpPr>
        <p:spPr>
          <a:xfrm>
            <a:off x="3914962" y="5920331"/>
            <a:ext cx="1800493"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作業中断＆修理</a:t>
            </a:r>
          </a:p>
        </p:txBody>
      </p:sp>
      <p:sp>
        <p:nvSpPr>
          <p:cNvPr id="144" name="正方形/長方形 143">
            <a:extLst>
              <a:ext uri="{FF2B5EF4-FFF2-40B4-BE49-F238E27FC236}">
                <a16:creationId xmlns:a16="http://schemas.microsoft.com/office/drawing/2014/main" id="{63C29B8F-BB88-17A4-32E3-3D07EE6C0EA7}"/>
              </a:ext>
            </a:extLst>
          </p:cNvPr>
          <p:cNvSpPr/>
          <p:nvPr/>
        </p:nvSpPr>
        <p:spPr>
          <a:xfrm>
            <a:off x="4963348" y="635920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5" name="正方形/長方形 144">
            <a:extLst>
              <a:ext uri="{FF2B5EF4-FFF2-40B4-BE49-F238E27FC236}">
                <a16:creationId xmlns:a16="http://schemas.microsoft.com/office/drawing/2014/main" id="{FD037328-63DB-6669-072B-A2AD69C8E812}"/>
              </a:ext>
            </a:extLst>
          </p:cNvPr>
          <p:cNvSpPr/>
          <p:nvPr/>
        </p:nvSpPr>
        <p:spPr>
          <a:xfrm>
            <a:off x="5569339" y="5140882"/>
            <a:ext cx="69365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6" name="矢印: 左カーブ 145">
            <a:extLst>
              <a:ext uri="{FF2B5EF4-FFF2-40B4-BE49-F238E27FC236}">
                <a16:creationId xmlns:a16="http://schemas.microsoft.com/office/drawing/2014/main" id="{506D763F-CCEF-15C1-0BE6-47C9E752C914}"/>
              </a:ext>
            </a:extLst>
          </p:cNvPr>
          <p:cNvSpPr/>
          <p:nvPr/>
        </p:nvSpPr>
        <p:spPr>
          <a:xfrm flipV="1">
            <a:off x="5430265" y="5321317"/>
            <a:ext cx="278148" cy="1123242"/>
          </a:xfrm>
          <a:prstGeom prst="curvedLeftArrow">
            <a:avLst/>
          </a:prstGeom>
          <a:solidFill>
            <a:schemeClr val="accent5"/>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995976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3DE3E-8142-99D0-33F9-8D8C47D7BC71}"/>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D92A78B3-B26F-E53E-81A9-2D314DD015A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その先の目標</a:t>
            </a:r>
            <a:br>
              <a:rPr lang="en-US" altLang="ja-JP" dirty="0">
                <a:latin typeface="ＭＳ Ｐゴシック" panose="020B0600070205080204" pitchFamily="50" charset="-128"/>
                <a:ea typeface="ＭＳ Ｐゴシック" panose="020B0600070205080204" pitchFamily="50" charset="-128"/>
              </a:rPr>
            </a:br>
            <a:r>
              <a:rPr lang="ja-JP" altLang="en-US" sz="2800" dirty="0">
                <a:solidFill>
                  <a:schemeClr val="tx2">
                    <a:lumMod val="75000"/>
                    <a:lumOff val="25000"/>
                  </a:schemeClr>
                </a:solidFill>
                <a:latin typeface="ＭＳ Ｐゴシック" panose="020B0600070205080204" pitchFamily="50" charset="-128"/>
                <a:ea typeface="ＭＳ Ｐゴシック" panose="020B0600070205080204" pitchFamily="50" charset="-128"/>
              </a:rPr>
              <a:t>シナリオ変数の最適化</a:t>
            </a:r>
          </a:p>
        </p:txBody>
      </p:sp>
      <p:sp>
        <p:nvSpPr>
          <p:cNvPr id="10" name="テキスト ボックス 9">
            <a:extLst>
              <a:ext uri="{FF2B5EF4-FFF2-40B4-BE49-F238E27FC236}">
                <a16:creationId xmlns:a16="http://schemas.microsoft.com/office/drawing/2014/main" id="{CC15A534-A5C5-25FD-9E28-DB5F3B8EBB44}"/>
              </a:ext>
            </a:extLst>
          </p:cNvPr>
          <p:cNvSpPr txBox="1"/>
          <p:nvPr/>
        </p:nvSpPr>
        <p:spPr>
          <a:xfrm>
            <a:off x="2362978" y="1815196"/>
            <a:ext cx="1883849" cy="461665"/>
          </a:xfrm>
          <a:prstGeom prst="rect">
            <a:avLst/>
          </a:prstGeom>
          <a:solidFill>
            <a:schemeClr val="bg2"/>
          </a:solidFill>
          <a:ln>
            <a:solidFill>
              <a:schemeClr val="tx1"/>
            </a:solidFill>
          </a:ln>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シナリオ変数</a:t>
            </a:r>
          </a:p>
        </p:txBody>
      </p:sp>
      <p:sp>
        <p:nvSpPr>
          <p:cNvPr id="11" name="四角形: 角を丸くする 10">
            <a:extLst>
              <a:ext uri="{FF2B5EF4-FFF2-40B4-BE49-F238E27FC236}">
                <a16:creationId xmlns:a16="http://schemas.microsoft.com/office/drawing/2014/main" id="{8D94D085-476F-6C91-738A-0D1D2A65BFD6}"/>
              </a:ext>
            </a:extLst>
          </p:cNvPr>
          <p:cNvSpPr/>
          <p:nvPr/>
        </p:nvSpPr>
        <p:spPr>
          <a:xfrm>
            <a:off x="842483" y="2708784"/>
            <a:ext cx="7798085" cy="4096567"/>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コネクタ: カギ線 11">
            <a:extLst>
              <a:ext uri="{FF2B5EF4-FFF2-40B4-BE49-F238E27FC236}">
                <a16:creationId xmlns:a16="http://schemas.microsoft.com/office/drawing/2014/main" id="{2794EE25-7B23-E595-3B12-50F7EA848DE0}"/>
              </a:ext>
            </a:extLst>
          </p:cNvPr>
          <p:cNvCxnSpPr>
            <a:cxnSpLocks/>
            <a:stCxn id="10" idx="3"/>
            <a:endCxn id="13" idx="1"/>
          </p:cNvCxnSpPr>
          <p:nvPr/>
        </p:nvCxnSpPr>
        <p:spPr>
          <a:xfrm flipV="1">
            <a:off x="4246827" y="2046027"/>
            <a:ext cx="400915" cy="2"/>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左大かっこ 12">
            <a:extLst>
              <a:ext uri="{FF2B5EF4-FFF2-40B4-BE49-F238E27FC236}">
                <a16:creationId xmlns:a16="http://schemas.microsoft.com/office/drawing/2014/main" id="{919F2EDD-4221-1EC4-6C6B-415652353AB7}"/>
              </a:ext>
            </a:extLst>
          </p:cNvPr>
          <p:cNvSpPr/>
          <p:nvPr/>
        </p:nvSpPr>
        <p:spPr>
          <a:xfrm>
            <a:off x="4647742" y="1488027"/>
            <a:ext cx="93783" cy="1116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6BFE80D-CE1F-3E31-13C2-E809461A4857}"/>
              </a:ext>
            </a:extLst>
          </p:cNvPr>
          <p:cNvSpPr txBox="1"/>
          <p:nvPr/>
        </p:nvSpPr>
        <p:spPr>
          <a:xfrm>
            <a:off x="4741525" y="1538329"/>
            <a:ext cx="2384001" cy="100027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kumimoji="1" lang="ja-JP" altLang="en-US" dirty="0">
                <a:latin typeface="ＭＳ Ｐゴシック" panose="020B0600070205080204" pitchFamily="50" charset="-128"/>
                <a:ea typeface="ＭＳ Ｐゴシック" panose="020B0600070205080204" pitchFamily="50" charset="-128"/>
              </a:rPr>
              <a:t>月面に運搬する　　モジュールの内訳</a:t>
            </a:r>
            <a:endParaRPr kumimoji="1" lang="en-US" altLang="ja-JP" dirty="0">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kumimoji="1" lang="ja-JP" altLang="en-US" dirty="0">
                <a:latin typeface="ＭＳ Ｐゴシック" panose="020B0600070205080204" pitchFamily="50" charset="-128"/>
                <a:ea typeface="ＭＳ Ｐゴシック" panose="020B0600070205080204" pitchFamily="50" charset="-128"/>
              </a:rPr>
              <a:t>充電施設の配置</a:t>
            </a:r>
            <a:endParaRPr kumimoji="1" lang="en-US" altLang="ja-JP" dirty="0">
              <a:latin typeface="ＭＳ Ｐゴシック" panose="020B0600070205080204" pitchFamily="50" charset="-128"/>
              <a:ea typeface="ＭＳ Ｐゴシック" panose="020B0600070205080204" pitchFamily="50" charset="-128"/>
            </a:endParaRPr>
          </a:p>
        </p:txBody>
      </p:sp>
      <p:pic>
        <p:nvPicPr>
          <p:cNvPr id="107" name="図 106">
            <a:extLst>
              <a:ext uri="{FF2B5EF4-FFF2-40B4-BE49-F238E27FC236}">
                <a16:creationId xmlns:a16="http://schemas.microsoft.com/office/drawing/2014/main" id="{F0F109DF-1B7B-9B28-76C5-D81DCBA3C456}"/>
              </a:ext>
            </a:extLst>
          </p:cNvPr>
          <p:cNvPicPr>
            <a:picLocks noChangeAspect="1"/>
          </p:cNvPicPr>
          <p:nvPr/>
        </p:nvPicPr>
        <p:blipFill>
          <a:blip r:embed="rId2"/>
          <a:stretch>
            <a:fillRect/>
          </a:stretch>
        </p:blipFill>
        <p:spPr>
          <a:xfrm>
            <a:off x="1534607" y="2933421"/>
            <a:ext cx="6917270" cy="3871930"/>
          </a:xfrm>
          <a:prstGeom prst="rect">
            <a:avLst/>
          </a:prstGeom>
        </p:spPr>
      </p:pic>
    </p:spTree>
    <p:extLst>
      <p:ext uri="{BB962C8B-B14F-4D97-AF65-F5344CB8AC3E}">
        <p14:creationId xmlns:p14="http://schemas.microsoft.com/office/powerpoint/2010/main" val="3864148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7667AC45-3A9A-5AA9-DC58-C391629CB033}"/>
              </a:ext>
            </a:extLst>
          </p:cNvPr>
          <p:cNvGraphicFramePr>
            <a:graphicFrameLocks noGrp="1"/>
          </p:cNvGraphicFramePr>
          <p:nvPr>
            <p:extLst>
              <p:ext uri="{D42A27DB-BD31-4B8C-83A1-F6EECF244321}">
                <p14:modId xmlns:p14="http://schemas.microsoft.com/office/powerpoint/2010/main" val="3969321497"/>
              </p:ext>
            </p:extLst>
          </p:nvPr>
        </p:nvGraphicFramePr>
        <p:xfrm>
          <a:off x="0" y="1150706"/>
          <a:ext cx="9143994" cy="4613094"/>
        </p:xfrm>
        <a:graphic>
          <a:graphicData uri="http://schemas.openxmlformats.org/drawingml/2006/table">
            <a:tbl>
              <a:tblPr>
                <a:tableStyleId>{5C22544A-7EE6-4342-B048-85BDC9FD1C3A}</a:tableStyleId>
              </a:tblPr>
              <a:tblGrid>
                <a:gridCol w="537882">
                  <a:extLst>
                    <a:ext uri="{9D8B030D-6E8A-4147-A177-3AD203B41FA5}">
                      <a16:colId xmlns:a16="http://schemas.microsoft.com/office/drawing/2014/main" val="1462188708"/>
                    </a:ext>
                  </a:extLst>
                </a:gridCol>
                <a:gridCol w="537882">
                  <a:extLst>
                    <a:ext uri="{9D8B030D-6E8A-4147-A177-3AD203B41FA5}">
                      <a16:colId xmlns:a16="http://schemas.microsoft.com/office/drawing/2014/main" val="735183646"/>
                    </a:ext>
                  </a:extLst>
                </a:gridCol>
                <a:gridCol w="537882">
                  <a:extLst>
                    <a:ext uri="{9D8B030D-6E8A-4147-A177-3AD203B41FA5}">
                      <a16:colId xmlns:a16="http://schemas.microsoft.com/office/drawing/2014/main" val="1621406677"/>
                    </a:ext>
                  </a:extLst>
                </a:gridCol>
                <a:gridCol w="537882">
                  <a:extLst>
                    <a:ext uri="{9D8B030D-6E8A-4147-A177-3AD203B41FA5}">
                      <a16:colId xmlns:a16="http://schemas.microsoft.com/office/drawing/2014/main" val="3769395281"/>
                    </a:ext>
                  </a:extLst>
                </a:gridCol>
                <a:gridCol w="537882">
                  <a:extLst>
                    <a:ext uri="{9D8B030D-6E8A-4147-A177-3AD203B41FA5}">
                      <a16:colId xmlns:a16="http://schemas.microsoft.com/office/drawing/2014/main" val="2988552599"/>
                    </a:ext>
                  </a:extLst>
                </a:gridCol>
                <a:gridCol w="537882">
                  <a:extLst>
                    <a:ext uri="{9D8B030D-6E8A-4147-A177-3AD203B41FA5}">
                      <a16:colId xmlns:a16="http://schemas.microsoft.com/office/drawing/2014/main" val="2259880547"/>
                    </a:ext>
                  </a:extLst>
                </a:gridCol>
                <a:gridCol w="687162">
                  <a:extLst>
                    <a:ext uri="{9D8B030D-6E8A-4147-A177-3AD203B41FA5}">
                      <a16:colId xmlns:a16="http://schemas.microsoft.com/office/drawing/2014/main" val="2821552941"/>
                    </a:ext>
                  </a:extLst>
                </a:gridCol>
                <a:gridCol w="565079">
                  <a:extLst>
                    <a:ext uri="{9D8B030D-6E8A-4147-A177-3AD203B41FA5}">
                      <a16:colId xmlns:a16="http://schemas.microsoft.com/office/drawing/2014/main" val="3878925970"/>
                    </a:ext>
                  </a:extLst>
                </a:gridCol>
                <a:gridCol w="472611">
                  <a:extLst>
                    <a:ext uri="{9D8B030D-6E8A-4147-A177-3AD203B41FA5}">
                      <a16:colId xmlns:a16="http://schemas.microsoft.com/office/drawing/2014/main" val="2056820542"/>
                    </a:ext>
                  </a:extLst>
                </a:gridCol>
                <a:gridCol w="426676">
                  <a:extLst>
                    <a:ext uri="{9D8B030D-6E8A-4147-A177-3AD203B41FA5}">
                      <a16:colId xmlns:a16="http://schemas.microsoft.com/office/drawing/2014/main" val="3092823947"/>
                    </a:ext>
                  </a:extLst>
                </a:gridCol>
                <a:gridCol w="611014">
                  <a:extLst>
                    <a:ext uri="{9D8B030D-6E8A-4147-A177-3AD203B41FA5}">
                      <a16:colId xmlns:a16="http://schemas.microsoft.com/office/drawing/2014/main" val="2382187602"/>
                    </a:ext>
                  </a:extLst>
                </a:gridCol>
                <a:gridCol w="464750">
                  <a:extLst>
                    <a:ext uri="{9D8B030D-6E8A-4147-A177-3AD203B41FA5}">
                      <a16:colId xmlns:a16="http://schemas.microsoft.com/office/drawing/2014/main" val="1941469900"/>
                    </a:ext>
                  </a:extLst>
                </a:gridCol>
                <a:gridCol w="537882">
                  <a:extLst>
                    <a:ext uri="{9D8B030D-6E8A-4147-A177-3AD203B41FA5}">
                      <a16:colId xmlns:a16="http://schemas.microsoft.com/office/drawing/2014/main" val="2993909628"/>
                    </a:ext>
                  </a:extLst>
                </a:gridCol>
                <a:gridCol w="537882">
                  <a:extLst>
                    <a:ext uri="{9D8B030D-6E8A-4147-A177-3AD203B41FA5}">
                      <a16:colId xmlns:a16="http://schemas.microsoft.com/office/drawing/2014/main" val="144146868"/>
                    </a:ext>
                  </a:extLst>
                </a:gridCol>
                <a:gridCol w="537882">
                  <a:extLst>
                    <a:ext uri="{9D8B030D-6E8A-4147-A177-3AD203B41FA5}">
                      <a16:colId xmlns:a16="http://schemas.microsoft.com/office/drawing/2014/main" val="576194863"/>
                    </a:ext>
                  </a:extLst>
                </a:gridCol>
                <a:gridCol w="537882">
                  <a:extLst>
                    <a:ext uri="{9D8B030D-6E8A-4147-A177-3AD203B41FA5}">
                      <a16:colId xmlns:a16="http://schemas.microsoft.com/office/drawing/2014/main" val="3855342332"/>
                    </a:ext>
                  </a:extLst>
                </a:gridCol>
                <a:gridCol w="537882">
                  <a:extLst>
                    <a:ext uri="{9D8B030D-6E8A-4147-A177-3AD203B41FA5}">
                      <a16:colId xmlns:a16="http://schemas.microsoft.com/office/drawing/2014/main" val="1744168959"/>
                    </a:ext>
                  </a:extLst>
                </a:gridCol>
              </a:tblGrid>
              <a:tr h="238477">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Dragon</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Minimal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Body</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Limb</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EndE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Wheel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977862006"/>
                  </a:ext>
                </a:extLst>
              </a:tr>
              <a:tr h="238477">
                <a:tc>
                  <a:txBody>
                    <a:bodyPr/>
                    <a:lstStyle/>
                    <a:p>
                      <a:pPr algn="l" fontAlgn="ctr"/>
                      <a:r>
                        <a:rPr lang="en-US" sz="1000" u="none" strike="noStrike" dirty="0">
                          <a:effectLst/>
                        </a:rPr>
                        <a:t>transport</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4</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4</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battery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573615069"/>
                  </a:ext>
                </a:extLst>
              </a:tr>
              <a:tr h="345313">
                <a:tc>
                  <a:txBody>
                    <a:bodyPr/>
                    <a:lstStyle/>
                    <a:p>
                      <a:pPr algn="l" fontAlgn="ctr"/>
                      <a:r>
                        <a:rPr lang="en-US" sz="1000" u="none" strike="noStrike">
                          <a:effectLst/>
                        </a:rPr>
                        <a:t>manufacture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5</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5</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max_num</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50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420977429"/>
                  </a:ext>
                </a:extLst>
              </a:tr>
              <a:tr h="238477">
                <a:tc>
                  <a:txBody>
                    <a:bodyPr/>
                    <a:lstStyle/>
                    <a:p>
                      <a:pPr algn="l" fontAlgn="ctr"/>
                      <a:r>
                        <a:rPr lang="en-US" sz="1000" u="none" strike="noStrike">
                          <a:effectLst/>
                        </a:rPr>
                        <a:t>mobility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2</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127903578"/>
                  </a:ext>
                </a:extLst>
              </a:tr>
              <a:tr h="238477">
                <a:tc>
                  <a:txBody>
                    <a:bodyPr/>
                    <a:lstStyle/>
                    <a:p>
                      <a:pPr algn="l" fontAlgn="ctr"/>
                      <a:r>
                        <a:rPr lang="en-US" sz="1000" u="none" strike="noStrike">
                          <a:effectLst/>
                        </a:rPr>
                        <a:t>battery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67</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73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87</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93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41</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21</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653813088"/>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Init</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Max</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741599049"/>
                  </a:ext>
                </a:extLst>
              </a:tr>
              <a:tr h="238477">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l" fontAlgn="ctr"/>
                      <a:r>
                        <a:rPr lang="ja-JP" altLang="en-US" sz="1000" u="none" strike="noStrike" dirty="0">
                          <a:effectLst/>
                        </a:rPr>
                        <a:t>インフレータブル構造物</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gridSpan="2">
                  <a:txBody>
                    <a:bodyPr/>
                    <a:lstStyle/>
                    <a:p>
                      <a:pPr algn="l" fontAlgn="ctr"/>
                      <a:r>
                        <a:rPr lang="ja-JP" altLang="en-US" sz="1000" u="none" strike="noStrike">
                          <a:effectLst/>
                        </a:rPr>
                        <a:t>太陽光発電パネル</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a:effectLst/>
                        </a:rPr>
                        <a:t>通信設備</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a:effectLst/>
                        </a:rPr>
                        <a:t>　</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dirty="0">
                          <a:effectLst/>
                        </a:rPr>
                        <a:t>Body</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6</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4211499496"/>
                  </a:ext>
                </a:extLst>
              </a:tr>
              <a:tr h="345313">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運搬⇒</a:t>
                      </a:r>
                      <a:endParaRPr lang="ja-JP" altLang="en-US" sz="10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展開準備</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展開補助</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運搬⇒</a:t>
                      </a:r>
                      <a:endParaRPr lang="ja-JP" altLang="en-US" sz="10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展開</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電源ライン</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運搬⇒</a:t>
                      </a:r>
                      <a:endParaRPr lang="ja-JP" altLang="en-US" sz="10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a:effectLst/>
                        </a:rPr>
                        <a:t>組立て</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Limb</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39</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688456059"/>
                  </a:ext>
                </a:extLst>
              </a:tr>
              <a:tr h="238477">
                <a:tc>
                  <a:txBody>
                    <a:bodyPr/>
                    <a:lstStyle/>
                    <a:p>
                      <a:pPr algn="l" fontAlgn="ctr"/>
                      <a:r>
                        <a:rPr lang="en-US" sz="1000" u="none" strike="noStrike">
                          <a:effectLst/>
                        </a:rPr>
                        <a:t>transport</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12</a:t>
                      </a:r>
                      <a:endParaRPr lang="en-US" altLang="ja-JP" sz="14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a:t>
                      </a:r>
                      <a:endParaRPr lang="en-US" altLang="ja-JP" sz="14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EndE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527621033"/>
                  </a:ext>
                </a:extLst>
              </a:tr>
              <a:tr h="345313">
                <a:tc>
                  <a:txBody>
                    <a:bodyPr/>
                    <a:lstStyle/>
                    <a:p>
                      <a:pPr algn="l" fontAlgn="ctr"/>
                      <a:r>
                        <a:rPr lang="en-US" sz="1000" u="none" strike="noStrike">
                          <a:effectLst/>
                        </a:rPr>
                        <a:t>manufacture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6</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8</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Wheel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317784237"/>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0.5</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5</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8</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5</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0.8</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495522893"/>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719063198"/>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449554"/>
                  </a:ext>
                </a:extLst>
              </a:tr>
              <a:tr h="238477">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Dragon</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Minimal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TWSH</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TWDH</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Dragon</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Minimal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Total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3113774"/>
                  </a:ext>
                </a:extLst>
              </a:tr>
              <a:tr h="238477">
                <a:tc>
                  <a:txBody>
                    <a:bodyPr/>
                    <a:lstStyle/>
                    <a:p>
                      <a:pPr algn="l" fontAlgn="ctr"/>
                      <a:r>
                        <a:rPr lang="en-US" sz="1000" u="none" strike="noStrike">
                          <a:effectLst/>
                        </a:rPr>
                        <a:t>Body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num</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0376346"/>
                  </a:ext>
                </a:extLst>
              </a:tr>
              <a:tr h="238477">
                <a:tc>
                  <a:txBody>
                    <a:bodyPr/>
                    <a:lstStyle/>
                    <a:p>
                      <a:pPr algn="l" fontAlgn="ctr"/>
                      <a:r>
                        <a:rPr lang="en-US" sz="1000" u="none" strike="noStrike">
                          <a:effectLst/>
                        </a:rPr>
                        <a:t>Limb</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6</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battery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67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73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87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93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5048465"/>
                  </a:ext>
                </a:extLst>
              </a:tr>
              <a:tr h="238477">
                <a:tc>
                  <a:txBody>
                    <a:bodyPr/>
                    <a:lstStyle/>
                    <a:p>
                      <a:pPr algn="l" fontAlgn="ctr"/>
                      <a:r>
                        <a:rPr lang="en-US" sz="1000" u="none" strike="noStrike">
                          <a:effectLst/>
                        </a:rPr>
                        <a:t>EndE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2</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23175348"/>
                  </a:ext>
                </a:extLst>
              </a:tr>
              <a:tr h="238477">
                <a:tc>
                  <a:txBody>
                    <a:bodyPr/>
                    <a:lstStyle/>
                    <a:p>
                      <a:pPr algn="l" fontAlgn="ctr"/>
                      <a:r>
                        <a:rPr lang="en-US" sz="1000" u="none" strike="noStrike">
                          <a:effectLst/>
                        </a:rPr>
                        <a:t>Wheel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758764074"/>
                  </a:ext>
                </a:extLst>
              </a:tr>
            </a:tbl>
          </a:graphicData>
        </a:graphic>
      </p:graphicFrame>
    </p:spTree>
    <p:extLst>
      <p:ext uri="{BB962C8B-B14F-4D97-AF65-F5344CB8AC3E}">
        <p14:creationId xmlns:p14="http://schemas.microsoft.com/office/powerpoint/2010/main" val="3095909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4520C-9031-B3E2-332A-43AE310E5614}"/>
            </a:ext>
          </a:extLst>
        </p:cNvPr>
        <p:cNvGrpSpPr/>
        <p:nvPr/>
      </p:nvGrpSpPr>
      <p:grpSpPr>
        <a:xfrm>
          <a:off x="0" y="0"/>
          <a:ext cx="0" cy="0"/>
          <a:chOff x="0" y="0"/>
          <a:chExt cx="0" cy="0"/>
        </a:xfrm>
      </p:grpSpPr>
      <p:pic>
        <p:nvPicPr>
          <p:cNvPr id="196" name="図 195">
            <a:extLst>
              <a:ext uri="{FF2B5EF4-FFF2-40B4-BE49-F238E27FC236}">
                <a16:creationId xmlns:a16="http://schemas.microsoft.com/office/drawing/2014/main" id="{4C885F45-4EC0-567B-F51B-FD3875894C6A}"/>
              </a:ext>
            </a:extLst>
          </p:cNvPr>
          <p:cNvPicPr>
            <a:picLocks noChangeAspect="1"/>
          </p:cNvPicPr>
          <p:nvPr/>
        </p:nvPicPr>
        <p:blipFill>
          <a:blip r:embed="rId2"/>
          <a:stretch>
            <a:fillRect/>
          </a:stretch>
        </p:blipFill>
        <p:spPr>
          <a:xfrm>
            <a:off x="663212" y="2264126"/>
            <a:ext cx="3028950" cy="1628775"/>
          </a:xfrm>
          <a:prstGeom prst="rect">
            <a:avLst/>
          </a:prstGeom>
        </p:spPr>
      </p:pic>
      <p:sp>
        <p:nvSpPr>
          <p:cNvPr id="51" name="タイトル 1">
            <a:extLst>
              <a:ext uri="{FF2B5EF4-FFF2-40B4-BE49-F238E27FC236}">
                <a16:creationId xmlns:a16="http://schemas.microsoft.com/office/drawing/2014/main" id="{2EA651AB-A7F0-EF2B-22BD-242F7852D99A}"/>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フレームワークの全体像</a:t>
            </a:r>
          </a:p>
        </p:txBody>
      </p:sp>
      <p:sp>
        <p:nvSpPr>
          <p:cNvPr id="152" name="四角形: 角を丸くする 151">
            <a:extLst>
              <a:ext uri="{FF2B5EF4-FFF2-40B4-BE49-F238E27FC236}">
                <a16:creationId xmlns:a16="http://schemas.microsoft.com/office/drawing/2014/main" id="{43570257-E079-24EC-ECC9-22EDC0F55428}"/>
              </a:ext>
            </a:extLst>
          </p:cNvPr>
          <p:cNvSpPr/>
          <p:nvPr/>
        </p:nvSpPr>
        <p:spPr>
          <a:xfrm>
            <a:off x="6558044" y="1911022"/>
            <a:ext cx="2110216" cy="586458"/>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160" name="矢印: 右 159">
            <a:extLst>
              <a:ext uri="{FF2B5EF4-FFF2-40B4-BE49-F238E27FC236}">
                <a16:creationId xmlns:a16="http://schemas.microsoft.com/office/drawing/2014/main" id="{3A309CDD-2699-68C8-1CD2-EA71ECFDE3EC}"/>
              </a:ext>
            </a:extLst>
          </p:cNvPr>
          <p:cNvSpPr/>
          <p:nvPr/>
        </p:nvSpPr>
        <p:spPr>
          <a:xfrm>
            <a:off x="3995751" y="2402972"/>
            <a:ext cx="2363950" cy="1063869"/>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テキスト ボックス 163">
            <a:extLst>
              <a:ext uri="{FF2B5EF4-FFF2-40B4-BE49-F238E27FC236}">
                <a16:creationId xmlns:a16="http://schemas.microsoft.com/office/drawing/2014/main" id="{ED4E5B5F-73DD-6991-D72B-85EED92DDCD8}"/>
              </a:ext>
            </a:extLst>
          </p:cNvPr>
          <p:cNvSpPr txBox="1"/>
          <p:nvPr/>
        </p:nvSpPr>
        <p:spPr>
          <a:xfrm>
            <a:off x="3657050" y="6028993"/>
            <a:ext cx="5293437"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適切なモジュール配分＆タスク割り当て</a:t>
            </a:r>
          </a:p>
        </p:txBody>
      </p:sp>
      <p:pic>
        <p:nvPicPr>
          <p:cNvPr id="171" name="図 170">
            <a:extLst>
              <a:ext uri="{FF2B5EF4-FFF2-40B4-BE49-F238E27FC236}">
                <a16:creationId xmlns:a16="http://schemas.microsoft.com/office/drawing/2014/main" id="{C4A89BB2-3C45-EFCB-CD0A-1082705562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4906" t="15060" r="4881" b="45540"/>
          <a:stretch/>
        </p:blipFill>
        <p:spPr>
          <a:xfrm>
            <a:off x="1639318" y="2402972"/>
            <a:ext cx="767384" cy="538511"/>
          </a:xfrm>
          <a:prstGeom prst="rect">
            <a:avLst/>
          </a:prstGeom>
        </p:spPr>
      </p:pic>
      <p:sp>
        <p:nvSpPr>
          <p:cNvPr id="173" name="テキスト ボックス 172">
            <a:extLst>
              <a:ext uri="{FF2B5EF4-FFF2-40B4-BE49-F238E27FC236}">
                <a16:creationId xmlns:a16="http://schemas.microsoft.com/office/drawing/2014/main" id="{23566BBF-93F9-F86C-8757-67A73F508937}"/>
              </a:ext>
            </a:extLst>
          </p:cNvPr>
          <p:cNvSpPr txBox="1"/>
          <p:nvPr/>
        </p:nvSpPr>
        <p:spPr>
          <a:xfrm>
            <a:off x="3073533" y="2597992"/>
            <a:ext cx="572593"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pic>
        <p:nvPicPr>
          <p:cNvPr id="174" name="図 173">
            <a:extLst>
              <a:ext uri="{FF2B5EF4-FFF2-40B4-BE49-F238E27FC236}">
                <a16:creationId xmlns:a16="http://schemas.microsoft.com/office/drawing/2014/main" id="{0F345DE4-6030-0E17-AFEA-B49EE16A489D}"/>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7525" t="59764" r="53586"/>
          <a:stretch/>
        </p:blipFill>
        <p:spPr>
          <a:xfrm>
            <a:off x="1766454" y="3268441"/>
            <a:ext cx="695807" cy="515613"/>
          </a:xfrm>
          <a:prstGeom prst="rect">
            <a:avLst/>
          </a:prstGeom>
        </p:spPr>
      </p:pic>
      <p:pic>
        <p:nvPicPr>
          <p:cNvPr id="175" name="図 174">
            <a:extLst>
              <a:ext uri="{FF2B5EF4-FFF2-40B4-BE49-F238E27FC236}">
                <a16:creationId xmlns:a16="http://schemas.microsoft.com/office/drawing/2014/main" id="{BD1A3501-F760-3FAC-3CD7-F4AC88FCF5B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52099" t="56956" r="5021"/>
          <a:stretch/>
        </p:blipFill>
        <p:spPr>
          <a:xfrm>
            <a:off x="790529" y="2806200"/>
            <a:ext cx="695808" cy="500260"/>
          </a:xfrm>
          <a:prstGeom prst="rect">
            <a:avLst/>
          </a:prstGeom>
        </p:spPr>
      </p:pic>
      <p:pic>
        <p:nvPicPr>
          <p:cNvPr id="176" name="図 175">
            <a:extLst>
              <a:ext uri="{FF2B5EF4-FFF2-40B4-BE49-F238E27FC236}">
                <a16:creationId xmlns:a16="http://schemas.microsoft.com/office/drawing/2014/main" id="{36FD3E41-F352-628C-9BE1-3E461B6CBE6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7592" t="16108" r="53585" b="42048"/>
          <a:stretch/>
        </p:blipFill>
        <p:spPr>
          <a:xfrm>
            <a:off x="2638445" y="2927529"/>
            <a:ext cx="667925" cy="515614"/>
          </a:xfrm>
          <a:prstGeom prst="rect">
            <a:avLst/>
          </a:prstGeom>
        </p:spPr>
      </p:pic>
      <p:sp>
        <p:nvSpPr>
          <p:cNvPr id="177" name="テキスト ボックス 176">
            <a:extLst>
              <a:ext uri="{FF2B5EF4-FFF2-40B4-BE49-F238E27FC236}">
                <a16:creationId xmlns:a16="http://schemas.microsoft.com/office/drawing/2014/main" id="{F69EBA41-068C-849C-C389-4D6C74109290}"/>
              </a:ext>
            </a:extLst>
          </p:cNvPr>
          <p:cNvSpPr txBox="1"/>
          <p:nvPr/>
        </p:nvSpPr>
        <p:spPr>
          <a:xfrm>
            <a:off x="2932629" y="352772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78" name="テキスト ボックス 177">
            <a:extLst>
              <a:ext uri="{FF2B5EF4-FFF2-40B4-BE49-F238E27FC236}">
                <a16:creationId xmlns:a16="http://schemas.microsoft.com/office/drawing/2014/main" id="{6EC60373-88D9-16C4-3FC0-A4AA30AF9B05}"/>
              </a:ext>
            </a:extLst>
          </p:cNvPr>
          <p:cNvSpPr txBox="1"/>
          <p:nvPr/>
        </p:nvSpPr>
        <p:spPr>
          <a:xfrm>
            <a:off x="398392" y="179076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pic>
        <p:nvPicPr>
          <p:cNvPr id="179" name="図 178">
            <a:extLst>
              <a:ext uri="{FF2B5EF4-FFF2-40B4-BE49-F238E27FC236}">
                <a16:creationId xmlns:a16="http://schemas.microsoft.com/office/drawing/2014/main" id="{C6C603C2-2D08-D88A-9256-CB9299282584}"/>
              </a:ext>
            </a:extLst>
          </p:cNvPr>
          <p:cNvPicPr>
            <a:picLocks noChangeAspect="1"/>
          </p:cNvPicPr>
          <p:nvPr/>
        </p:nvPicPr>
        <p:blipFill>
          <a:blip r:embed="rId7"/>
          <a:stretch>
            <a:fillRect/>
          </a:stretch>
        </p:blipFill>
        <p:spPr>
          <a:xfrm>
            <a:off x="2280863" y="4684830"/>
            <a:ext cx="6645247" cy="1327090"/>
          </a:xfrm>
          <a:prstGeom prst="rect">
            <a:avLst/>
          </a:prstGeom>
          <a:ln w="19050">
            <a:solidFill>
              <a:schemeClr val="tx1"/>
            </a:solidFill>
          </a:ln>
        </p:spPr>
      </p:pic>
      <p:sp>
        <p:nvSpPr>
          <p:cNvPr id="183" name="テキスト ボックス 182">
            <a:extLst>
              <a:ext uri="{FF2B5EF4-FFF2-40B4-BE49-F238E27FC236}">
                <a16:creationId xmlns:a16="http://schemas.microsoft.com/office/drawing/2014/main" id="{F795D85C-6CE0-4D9C-7198-4A29B418A6F1}"/>
              </a:ext>
            </a:extLst>
          </p:cNvPr>
          <p:cNvSpPr txBox="1"/>
          <p:nvPr/>
        </p:nvSpPr>
        <p:spPr>
          <a:xfrm>
            <a:off x="1974260" y="1812229"/>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多目的最適化結果</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pic>
        <p:nvPicPr>
          <p:cNvPr id="2050" name="Picture 2" descr="デジタルサイネージ フリー素材（イラスト） 無料・商用可">
            <a:extLst>
              <a:ext uri="{FF2B5EF4-FFF2-40B4-BE49-F238E27FC236}">
                <a16:creationId xmlns:a16="http://schemas.microsoft.com/office/drawing/2014/main" id="{0F8AA273-791C-9E9C-65CB-B6378186BD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179" y="2075612"/>
            <a:ext cx="1686246" cy="1686246"/>
          </a:xfrm>
          <a:prstGeom prst="rect">
            <a:avLst/>
          </a:prstGeom>
          <a:noFill/>
          <a:extLst>
            <a:ext uri="{909E8E84-426E-40DD-AFC4-6F175D3DCCD1}">
              <a14:hiddenFill xmlns:a14="http://schemas.microsoft.com/office/drawing/2010/main">
                <a:solidFill>
                  <a:srgbClr val="FFFFFF"/>
                </a:solidFill>
              </a14:hiddenFill>
            </a:ext>
          </a:extLst>
        </p:spPr>
      </p:pic>
      <p:sp>
        <p:nvSpPr>
          <p:cNvPr id="198" name="テキスト ボックス 197">
            <a:extLst>
              <a:ext uri="{FF2B5EF4-FFF2-40B4-BE49-F238E27FC236}">
                <a16:creationId xmlns:a16="http://schemas.microsoft.com/office/drawing/2014/main" id="{711953E7-EABB-672F-DFCF-8AFA445B5FF2}"/>
              </a:ext>
            </a:extLst>
          </p:cNvPr>
          <p:cNvSpPr txBox="1"/>
          <p:nvPr/>
        </p:nvSpPr>
        <p:spPr>
          <a:xfrm>
            <a:off x="4472130" y="3703144"/>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シミュレーション</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
        <p:nvSpPr>
          <p:cNvPr id="199" name="四角形: 角を丸くする 198">
            <a:extLst>
              <a:ext uri="{FF2B5EF4-FFF2-40B4-BE49-F238E27FC236}">
                <a16:creationId xmlns:a16="http://schemas.microsoft.com/office/drawing/2014/main" id="{24B41AD0-A130-F0A2-8992-3306689FC354}"/>
              </a:ext>
            </a:extLst>
          </p:cNvPr>
          <p:cNvSpPr/>
          <p:nvPr/>
        </p:nvSpPr>
        <p:spPr>
          <a:xfrm>
            <a:off x="6558044" y="3136095"/>
            <a:ext cx="2110216" cy="586458"/>
          </a:xfrm>
          <a:prstGeom prst="round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200" name="テキスト ボックス 199">
            <a:extLst>
              <a:ext uri="{FF2B5EF4-FFF2-40B4-BE49-F238E27FC236}">
                <a16:creationId xmlns:a16="http://schemas.microsoft.com/office/drawing/2014/main" id="{EE733B57-4FFC-88F0-F480-940C99357F48}"/>
              </a:ext>
            </a:extLst>
          </p:cNvPr>
          <p:cNvSpPr txBox="1"/>
          <p:nvPr/>
        </p:nvSpPr>
        <p:spPr>
          <a:xfrm>
            <a:off x="7292725" y="2620408"/>
            <a:ext cx="1222625"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比較</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cxnSp>
        <p:nvCxnSpPr>
          <p:cNvPr id="202" name="直線矢印コネクタ 201">
            <a:extLst>
              <a:ext uri="{FF2B5EF4-FFF2-40B4-BE49-F238E27FC236}">
                <a16:creationId xmlns:a16="http://schemas.microsoft.com/office/drawing/2014/main" id="{0382F700-FD22-C2B0-139A-8D1803A6254A}"/>
              </a:ext>
            </a:extLst>
          </p:cNvPr>
          <p:cNvCxnSpPr>
            <a:cxnSpLocks/>
          </p:cNvCxnSpPr>
          <p:nvPr/>
        </p:nvCxnSpPr>
        <p:spPr>
          <a:xfrm>
            <a:off x="7356298" y="2601515"/>
            <a:ext cx="0" cy="476998"/>
          </a:xfrm>
          <a:prstGeom prst="straightConnector1">
            <a:avLst/>
          </a:prstGeom>
          <a:ln w="25400">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05" name="コネクタ: カギ線 204">
            <a:extLst>
              <a:ext uri="{FF2B5EF4-FFF2-40B4-BE49-F238E27FC236}">
                <a16:creationId xmlns:a16="http://schemas.microsoft.com/office/drawing/2014/main" id="{8BDE6969-A529-257E-5CE5-711F13678D04}"/>
              </a:ext>
            </a:extLst>
          </p:cNvPr>
          <p:cNvCxnSpPr>
            <a:cxnSpLocks/>
            <a:stCxn id="179" idx="1"/>
            <a:endCxn id="196" idx="1"/>
          </p:cNvCxnSpPr>
          <p:nvPr/>
        </p:nvCxnSpPr>
        <p:spPr>
          <a:xfrm rot="10800000">
            <a:off x="663213" y="3078515"/>
            <a:ext cx="1617651" cy="2269861"/>
          </a:xfrm>
          <a:prstGeom prst="bentConnector3">
            <a:avLst>
              <a:gd name="adj1" fmla="val 12302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9" name="四角形: 角を丸くする 148">
            <a:extLst>
              <a:ext uri="{FF2B5EF4-FFF2-40B4-BE49-F238E27FC236}">
                <a16:creationId xmlns:a16="http://schemas.microsoft.com/office/drawing/2014/main" id="{8BC74E5A-2911-EAE3-8FB7-3D61820DF860}"/>
              </a:ext>
            </a:extLst>
          </p:cNvPr>
          <p:cNvSpPr/>
          <p:nvPr/>
        </p:nvSpPr>
        <p:spPr>
          <a:xfrm>
            <a:off x="449269" y="5003383"/>
            <a:ext cx="1665088" cy="798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状況変化</a:t>
            </a:r>
            <a:endParaRPr kumimoji="1" lang="en-US" altLang="ja-JP" sz="2000"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（故障など）</a:t>
            </a:r>
          </a:p>
        </p:txBody>
      </p:sp>
      <p:cxnSp>
        <p:nvCxnSpPr>
          <p:cNvPr id="216" name="コネクタ: 曲線 215">
            <a:extLst>
              <a:ext uri="{FF2B5EF4-FFF2-40B4-BE49-F238E27FC236}">
                <a16:creationId xmlns:a16="http://schemas.microsoft.com/office/drawing/2014/main" id="{D9AF2F2C-EC26-CD8B-8F95-7615B903DCD9}"/>
              </a:ext>
            </a:extLst>
          </p:cNvPr>
          <p:cNvCxnSpPr>
            <a:cxnSpLocks/>
            <a:stCxn id="199" idx="2"/>
            <a:endCxn id="179" idx="0"/>
          </p:cNvCxnSpPr>
          <p:nvPr/>
        </p:nvCxnSpPr>
        <p:spPr>
          <a:xfrm rot="5400000">
            <a:off x="6127182" y="3198859"/>
            <a:ext cx="962277" cy="2009665"/>
          </a:xfrm>
          <a:prstGeom prst="curvedConnector3">
            <a:avLst>
              <a:gd name="adj1" fmla="val 61745"/>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20" name="テキスト ボックス 219">
            <a:extLst>
              <a:ext uri="{FF2B5EF4-FFF2-40B4-BE49-F238E27FC236}">
                <a16:creationId xmlns:a16="http://schemas.microsoft.com/office/drawing/2014/main" id="{A00DDA67-9AB1-22F4-B484-18C613D504B5}"/>
              </a:ext>
            </a:extLst>
          </p:cNvPr>
          <p:cNvSpPr txBox="1"/>
          <p:nvPr/>
        </p:nvSpPr>
        <p:spPr>
          <a:xfrm>
            <a:off x="8064523" y="2766763"/>
            <a:ext cx="901654" cy="369332"/>
          </a:xfrm>
          <a:prstGeom prst="rect">
            <a:avLst/>
          </a:prstGeom>
          <a:noFill/>
        </p:spPr>
        <p:txBody>
          <a:bodyPr wrap="square">
            <a:spAutoFit/>
          </a:bodyPr>
          <a:lstStyle/>
          <a:p>
            <a:pPr algn="ctr"/>
            <a:r>
              <a:rPr kumimoji="1" lang="en-US" altLang="ja-JP" sz="1800" dirty="0">
                <a:latin typeface="ＭＳ Ｐゴシック" panose="020B0600070205080204" pitchFamily="50" charset="-128"/>
                <a:ea typeface="ＭＳ Ｐゴシック" panose="020B0600070205080204" pitchFamily="50" charset="-128"/>
              </a:rPr>
              <a:t>Win!</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92125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四角形: 角を丸くする 1078">
            <a:extLst>
              <a:ext uri="{FF2B5EF4-FFF2-40B4-BE49-F238E27FC236}">
                <a16:creationId xmlns:a16="http://schemas.microsoft.com/office/drawing/2014/main" id="{A140DA09-FED0-4F31-AC85-E75805EC3084}"/>
              </a:ext>
            </a:extLst>
          </p:cNvPr>
          <p:cNvSpPr/>
          <p:nvPr/>
        </p:nvSpPr>
        <p:spPr>
          <a:xfrm>
            <a:off x="5257800" y="322118"/>
            <a:ext cx="2618509" cy="143911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8" name="四角形: 角を丸くする 1047">
            <a:extLst>
              <a:ext uri="{FF2B5EF4-FFF2-40B4-BE49-F238E27FC236}">
                <a16:creationId xmlns:a16="http://schemas.microsoft.com/office/drawing/2014/main" id="{0CF96722-BE80-46EC-AE51-3D4F9B811BA9}"/>
              </a:ext>
            </a:extLst>
          </p:cNvPr>
          <p:cNvSpPr/>
          <p:nvPr/>
        </p:nvSpPr>
        <p:spPr>
          <a:xfrm>
            <a:off x="197426" y="1336335"/>
            <a:ext cx="4300089" cy="213541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C9EC7E52-DAA1-438A-A531-52FA1658A21A}"/>
              </a:ext>
            </a:extLst>
          </p:cNvPr>
          <p:cNvSpPr/>
          <p:nvPr/>
        </p:nvSpPr>
        <p:spPr>
          <a:xfrm>
            <a:off x="2940627" y="1960728"/>
            <a:ext cx="841663"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Task</a:t>
            </a:r>
            <a:endParaRPr kumimoji="1" lang="ja-JP" altLang="en-US" dirty="0">
              <a:solidFill>
                <a:schemeClr val="tx1"/>
              </a:solidFill>
            </a:endParaRPr>
          </a:p>
        </p:txBody>
      </p:sp>
      <p:pic>
        <p:nvPicPr>
          <p:cNvPr id="1026" name="Picture 2" descr="書類・ドキュメントのアイコン04 | フリーのアイコンイラスト素材 icon-pit">
            <a:extLst>
              <a:ext uri="{FF2B5EF4-FFF2-40B4-BE49-F238E27FC236}">
                <a16:creationId xmlns:a16="http://schemas.microsoft.com/office/drawing/2014/main" id="{8DC51CB6-818F-4D58-B6CE-8F89F7AB1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370" y="1420402"/>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9E5CFFC-36D5-49DF-9D93-757E6CF6D329}"/>
              </a:ext>
            </a:extLst>
          </p:cNvPr>
          <p:cNvSpPr txBox="1"/>
          <p:nvPr/>
        </p:nvSpPr>
        <p:spPr>
          <a:xfrm>
            <a:off x="734289" y="2025444"/>
            <a:ext cx="1211742" cy="369332"/>
          </a:xfrm>
          <a:prstGeom prst="rect">
            <a:avLst/>
          </a:prstGeom>
          <a:noFill/>
        </p:spPr>
        <p:txBody>
          <a:bodyPr wrap="none" rtlCol="0">
            <a:spAutoFit/>
          </a:bodyPr>
          <a:lstStyle/>
          <a:p>
            <a:r>
              <a:rPr kumimoji="1" lang="en-US" altLang="ja-JP" dirty="0" err="1"/>
              <a:t>Task.config</a:t>
            </a:r>
            <a:endParaRPr kumimoji="1" lang="ja-JP" altLang="en-US" dirty="0"/>
          </a:p>
        </p:txBody>
      </p:sp>
      <p:pic>
        <p:nvPicPr>
          <p:cNvPr id="8" name="Picture 2" descr="書類・ドキュメントのアイコン04 | フリーのアイコンイラスト素材 icon-pit">
            <a:extLst>
              <a:ext uri="{FF2B5EF4-FFF2-40B4-BE49-F238E27FC236}">
                <a16:creationId xmlns:a16="http://schemas.microsoft.com/office/drawing/2014/main" id="{B33557A9-BAD3-463D-ADC7-8E663FBE0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370" y="2350595"/>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01C3918E-422B-4165-9019-D43CE4779CD7}"/>
              </a:ext>
            </a:extLst>
          </p:cNvPr>
          <p:cNvSpPr txBox="1"/>
          <p:nvPr/>
        </p:nvSpPr>
        <p:spPr>
          <a:xfrm>
            <a:off x="734289" y="2955637"/>
            <a:ext cx="2404376" cy="369332"/>
          </a:xfrm>
          <a:prstGeom prst="rect">
            <a:avLst/>
          </a:prstGeom>
          <a:noFill/>
        </p:spPr>
        <p:txBody>
          <a:bodyPr wrap="none" rtlCol="0">
            <a:spAutoFit/>
          </a:bodyPr>
          <a:lstStyle/>
          <a:p>
            <a:r>
              <a:rPr lang="en-US" altLang="ja-JP" dirty="0"/>
              <a:t>Task-</a:t>
            </a:r>
            <a:r>
              <a:rPr lang="en-US" altLang="ja-JP" dirty="0" err="1"/>
              <a:t>dependency</a:t>
            </a:r>
            <a:r>
              <a:rPr kumimoji="1" lang="en-US" altLang="ja-JP" dirty="0" err="1"/>
              <a:t>.config</a:t>
            </a:r>
            <a:endParaRPr kumimoji="1" lang="en-US" altLang="ja-JP" dirty="0"/>
          </a:p>
        </p:txBody>
      </p:sp>
      <p:cxnSp>
        <p:nvCxnSpPr>
          <p:cNvPr id="10" name="コネクタ: 曲線 9">
            <a:extLst>
              <a:ext uri="{FF2B5EF4-FFF2-40B4-BE49-F238E27FC236}">
                <a16:creationId xmlns:a16="http://schemas.microsoft.com/office/drawing/2014/main" id="{61BC5B41-9FA0-498E-8D49-C37D6C13479B}"/>
              </a:ext>
            </a:extLst>
          </p:cNvPr>
          <p:cNvCxnSpPr>
            <a:stCxn id="1026" idx="3"/>
            <a:endCxn id="4" idx="0"/>
          </p:cNvCxnSpPr>
          <p:nvPr/>
        </p:nvCxnSpPr>
        <p:spPr>
          <a:xfrm>
            <a:off x="1205078" y="1815256"/>
            <a:ext cx="2156381" cy="145472"/>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コネクタ: 曲線 11">
            <a:extLst>
              <a:ext uri="{FF2B5EF4-FFF2-40B4-BE49-F238E27FC236}">
                <a16:creationId xmlns:a16="http://schemas.microsoft.com/office/drawing/2014/main" id="{3CAB7EAD-BDA1-42F3-81DE-D75A56753780}"/>
              </a:ext>
            </a:extLst>
          </p:cNvPr>
          <p:cNvCxnSpPr>
            <a:cxnSpLocks/>
            <a:stCxn id="8" idx="3"/>
            <a:endCxn id="4" idx="2"/>
          </p:cNvCxnSpPr>
          <p:nvPr/>
        </p:nvCxnSpPr>
        <p:spPr>
          <a:xfrm flipV="1">
            <a:off x="1205078" y="2459491"/>
            <a:ext cx="2156381" cy="285958"/>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四角形: 角を丸くする 14">
            <a:extLst>
              <a:ext uri="{FF2B5EF4-FFF2-40B4-BE49-F238E27FC236}">
                <a16:creationId xmlns:a16="http://schemas.microsoft.com/office/drawing/2014/main" id="{98907BCD-8F5A-47DD-90D4-99987956D2E8}"/>
              </a:ext>
            </a:extLst>
          </p:cNvPr>
          <p:cNvSpPr/>
          <p:nvPr/>
        </p:nvSpPr>
        <p:spPr>
          <a:xfrm>
            <a:off x="2940627" y="4736944"/>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Module</a:t>
            </a:r>
            <a:endParaRPr kumimoji="1" lang="ja-JP" altLang="en-US" dirty="0">
              <a:solidFill>
                <a:schemeClr val="tx1"/>
              </a:solidFill>
            </a:endParaRPr>
          </a:p>
        </p:txBody>
      </p:sp>
      <p:pic>
        <p:nvPicPr>
          <p:cNvPr id="16" name="Picture 2" descr="書類・ドキュメントのアイコン04 | フリーのアイコンイラスト素材 icon-pit">
            <a:extLst>
              <a:ext uri="{FF2B5EF4-FFF2-40B4-BE49-F238E27FC236}">
                <a16:creationId xmlns:a16="http://schemas.microsoft.com/office/drawing/2014/main" id="{6AA54722-0FC8-4D7A-8558-923B72FD7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66" y="419661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406F7A2C-66E4-4CBE-986D-C05ABD91816F}"/>
              </a:ext>
            </a:extLst>
          </p:cNvPr>
          <p:cNvSpPr txBox="1"/>
          <p:nvPr/>
        </p:nvSpPr>
        <p:spPr>
          <a:xfrm>
            <a:off x="237046" y="4887281"/>
            <a:ext cx="2032864" cy="369332"/>
          </a:xfrm>
          <a:prstGeom prst="rect">
            <a:avLst/>
          </a:prstGeom>
          <a:noFill/>
        </p:spPr>
        <p:txBody>
          <a:bodyPr wrap="none" rtlCol="0">
            <a:spAutoFit/>
          </a:bodyPr>
          <a:lstStyle/>
          <a:p>
            <a:r>
              <a:rPr kumimoji="1" lang="en-US" altLang="ja-JP" dirty="0"/>
              <a:t>Module-</a:t>
            </a:r>
            <a:r>
              <a:rPr kumimoji="1" lang="en-US" altLang="ja-JP" dirty="0" err="1"/>
              <a:t>type.config</a:t>
            </a:r>
            <a:endParaRPr kumimoji="1" lang="ja-JP" altLang="en-US" dirty="0"/>
          </a:p>
        </p:txBody>
      </p:sp>
      <p:pic>
        <p:nvPicPr>
          <p:cNvPr id="18" name="Picture 2" descr="書類・ドキュメントのアイコン04 | フリーのアイコンイラスト素材 icon-pit">
            <a:extLst>
              <a:ext uri="{FF2B5EF4-FFF2-40B4-BE49-F238E27FC236}">
                <a16:creationId xmlns:a16="http://schemas.microsoft.com/office/drawing/2014/main" id="{6289FFC0-2911-4589-80E8-81B89DA24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338" y="547901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37EA6626-E96E-4614-B3A5-435242D9A37C}"/>
              </a:ext>
            </a:extLst>
          </p:cNvPr>
          <p:cNvSpPr txBox="1"/>
          <p:nvPr/>
        </p:nvSpPr>
        <p:spPr>
          <a:xfrm>
            <a:off x="928257" y="6084055"/>
            <a:ext cx="1543949" cy="369332"/>
          </a:xfrm>
          <a:prstGeom prst="rect">
            <a:avLst/>
          </a:prstGeom>
          <a:noFill/>
        </p:spPr>
        <p:txBody>
          <a:bodyPr wrap="none" rtlCol="0">
            <a:spAutoFit/>
          </a:bodyPr>
          <a:lstStyle/>
          <a:p>
            <a:r>
              <a:rPr kumimoji="1" lang="en-US" altLang="ja-JP" dirty="0" err="1"/>
              <a:t>Module.config</a:t>
            </a:r>
            <a:endParaRPr kumimoji="1" lang="en-US" altLang="ja-JP" dirty="0"/>
          </a:p>
        </p:txBody>
      </p:sp>
      <p:cxnSp>
        <p:nvCxnSpPr>
          <p:cNvPr id="20" name="コネクタ: 曲線 19">
            <a:extLst>
              <a:ext uri="{FF2B5EF4-FFF2-40B4-BE49-F238E27FC236}">
                <a16:creationId xmlns:a16="http://schemas.microsoft.com/office/drawing/2014/main" id="{52772F07-D7A4-4E9D-A56B-FB0FCE0ED864}"/>
              </a:ext>
            </a:extLst>
          </p:cNvPr>
          <p:cNvCxnSpPr>
            <a:cxnSpLocks/>
            <a:stCxn id="16" idx="3"/>
            <a:endCxn id="29" idx="1"/>
          </p:cNvCxnSpPr>
          <p:nvPr/>
        </p:nvCxnSpPr>
        <p:spPr>
          <a:xfrm flipV="1">
            <a:off x="893074" y="4582983"/>
            <a:ext cx="748555" cy="848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コネクタ: 曲線 20">
            <a:extLst>
              <a:ext uri="{FF2B5EF4-FFF2-40B4-BE49-F238E27FC236}">
                <a16:creationId xmlns:a16="http://schemas.microsoft.com/office/drawing/2014/main" id="{F121EF73-9BB3-4335-95B0-BDF9D741F104}"/>
              </a:ext>
            </a:extLst>
          </p:cNvPr>
          <p:cNvCxnSpPr>
            <a:cxnSpLocks/>
            <a:stCxn id="18" idx="3"/>
            <a:endCxn id="15" idx="2"/>
          </p:cNvCxnSpPr>
          <p:nvPr/>
        </p:nvCxnSpPr>
        <p:spPr>
          <a:xfrm flipV="1">
            <a:off x="1399046" y="5235707"/>
            <a:ext cx="2061127" cy="63816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四角形: 角を丸くする 28">
            <a:extLst>
              <a:ext uri="{FF2B5EF4-FFF2-40B4-BE49-F238E27FC236}">
                <a16:creationId xmlns:a16="http://schemas.microsoft.com/office/drawing/2014/main" id="{4A4013E5-5E2A-45C2-9A9F-7A7A802EA1A0}"/>
              </a:ext>
            </a:extLst>
          </p:cNvPr>
          <p:cNvSpPr/>
          <p:nvPr/>
        </p:nvSpPr>
        <p:spPr>
          <a:xfrm>
            <a:off x="1641629" y="4271848"/>
            <a:ext cx="1125524" cy="62227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Module-type</a:t>
            </a:r>
            <a:endParaRPr kumimoji="1" lang="ja-JP" altLang="en-US" dirty="0">
              <a:solidFill>
                <a:schemeClr val="tx1"/>
              </a:solidFill>
            </a:endParaRPr>
          </a:p>
        </p:txBody>
      </p:sp>
      <p:cxnSp>
        <p:nvCxnSpPr>
          <p:cNvPr id="31" name="コネクタ: 曲線 30">
            <a:extLst>
              <a:ext uri="{FF2B5EF4-FFF2-40B4-BE49-F238E27FC236}">
                <a16:creationId xmlns:a16="http://schemas.microsoft.com/office/drawing/2014/main" id="{9ED2F3F7-E086-4682-96B9-25569522CE23}"/>
              </a:ext>
            </a:extLst>
          </p:cNvPr>
          <p:cNvCxnSpPr>
            <a:cxnSpLocks/>
            <a:stCxn id="29" idx="3"/>
            <a:endCxn id="15" idx="0"/>
          </p:cNvCxnSpPr>
          <p:nvPr/>
        </p:nvCxnSpPr>
        <p:spPr>
          <a:xfrm>
            <a:off x="2767153" y="4582983"/>
            <a:ext cx="693020" cy="153961"/>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四角形: 角を丸くする 46">
            <a:extLst>
              <a:ext uri="{FF2B5EF4-FFF2-40B4-BE49-F238E27FC236}">
                <a16:creationId xmlns:a16="http://schemas.microsoft.com/office/drawing/2014/main" id="{28E63CAD-9129-40B9-8808-D2FDCDD00FED}"/>
              </a:ext>
            </a:extLst>
          </p:cNvPr>
          <p:cNvSpPr/>
          <p:nvPr/>
        </p:nvSpPr>
        <p:spPr>
          <a:xfrm>
            <a:off x="6498875" y="5160601"/>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a:t>
            </a:r>
            <a:endParaRPr kumimoji="1" lang="ja-JP" altLang="en-US" dirty="0">
              <a:solidFill>
                <a:schemeClr val="tx1"/>
              </a:solidFill>
            </a:endParaRPr>
          </a:p>
        </p:txBody>
      </p:sp>
      <p:pic>
        <p:nvPicPr>
          <p:cNvPr id="48" name="Picture 2" descr="書類・ドキュメントのアイコン04 | フリーのアイコンイラスト素材 icon-pit">
            <a:extLst>
              <a:ext uri="{FF2B5EF4-FFF2-40B4-BE49-F238E27FC236}">
                <a16:creationId xmlns:a16="http://schemas.microsoft.com/office/drawing/2014/main" id="{321EA6AD-2854-41FB-8F59-458738BD6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5685" y="3043285"/>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1E9220D2-767C-42CA-AE20-3E90517853D4}"/>
              </a:ext>
            </a:extLst>
          </p:cNvPr>
          <p:cNvSpPr txBox="1"/>
          <p:nvPr/>
        </p:nvSpPr>
        <p:spPr>
          <a:xfrm>
            <a:off x="7544604" y="3648327"/>
            <a:ext cx="1375698" cy="369332"/>
          </a:xfrm>
          <a:prstGeom prst="rect">
            <a:avLst/>
          </a:prstGeom>
          <a:noFill/>
        </p:spPr>
        <p:txBody>
          <a:bodyPr wrap="none" rtlCol="0">
            <a:spAutoFit/>
          </a:bodyPr>
          <a:lstStyle/>
          <a:p>
            <a:r>
              <a:rPr kumimoji="1" lang="en-US" altLang="ja-JP" dirty="0" err="1"/>
              <a:t>Robot.config</a:t>
            </a:r>
            <a:endParaRPr kumimoji="1" lang="ja-JP" altLang="en-US" dirty="0"/>
          </a:p>
        </p:txBody>
      </p:sp>
      <p:pic>
        <p:nvPicPr>
          <p:cNvPr id="50" name="Picture 2" descr="書類・ドキュメントのアイコン04 | フリーのアイコンイラスト素材 icon-pit">
            <a:extLst>
              <a:ext uri="{FF2B5EF4-FFF2-40B4-BE49-F238E27FC236}">
                <a16:creationId xmlns:a16="http://schemas.microsoft.com/office/drawing/2014/main" id="{F6442C7E-03A7-4CD9-9FF4-741C4A5D1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1818" y="183952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1" name="テキスト ボックス 50">
            <a:extLst>
              <a:ext uri="{FF2B5EF4-FFF2-40B4-BE49-F238E27FC236}">
                <a16:creationId xmlns:a16="http://schemas.microsoft.com/office/drawing/2014/main" id="{600F9913-2E61-4E4C-9AA5-E1ECB0E02A68}"/>
              </a:ext>
            </a:extLst>
          </p:cNvPr>
          <p:cNvSpPr txBox="1"/>
          <p:nvPr/>
        </p:nvSpPr>
        <p:spPr>
          <a:xfrm>
            <a:off x="6650737" y="2444565"/>
            <a:ext cx="1864613" cy="369332"/>
          </a:xfrm>
          <a:prstGeom prst="rect">
            <a:avLst/>
          </a:prstGeom>
          <a:noFill/>
        </p:spPr>
        <p:txBody>
          <a:bodyPr wrap="none" rtlCol="0">
            <a:spAutoFit/>
          </a:bodyPr>
          <a:lstStyle/>
          <a:p>
            <a:r>
              <a:rPr kumimoji="1" lang="en-US" altLang="ja-JP" dirty="0"/>
              <a:t>Robot-</a:t>
            </a:r>
            <a:r>
              <a:rPr kumimoji="1" lang="en-US" altLang="ja-JP" dirty="0" err="1"/>
              <a:t>type.config</a:t>
            </a:r>
            <a:endParaRPr kumimoji="1" lang="en-US" altLang="ja-JP" dirty="0"/>
          </a:p>
        </p:txBody>
      </p:sp>
      <p:cxnSp>
        <p:nvCxnSpPr>
          <p:cNvPr id="52" name="コネクタ: 曲線 51">
            <a:extLst>
              <a:ext uri="{FF2B5EF4-FFF2-40B4-BE49-F238E27FC236}">
                <a16:creationId xmlns:a16="http://schemas.microsoft.com/office/drawing/2014/main" id="{3BFCB0C8-F81C-4714-B658-930550E039D3}"/>
              </a:ext>
            </a:extLst>
          </p:cNvPr>
          <p:cNvCxnSpPr>
            <a:cxnSpLocks/>
            <a:stCxn id="49" idx="1"/>
            <a:endCxn id="47" idx="0"/>
          </p:cNvCxnSpPr>
          <p:nvPr/>
        </p:nvCxnSpPr>
        <p:spPr>
          <a:xfrm rot="10800000" flipV="1">
            <a:off x="7018422" y="3832993"/>
            <a:ext cx="526183" cy="1327608"/>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コネクタ: 曲線 52">
            <a:extLst>
              <a:ext uri="{FF2B5EF4-FFF2-40B4-BE49-F238E27FC236}">
                <a16:creationId xmlns:a16="http://schemas.microsoft.com/office/drawing/2014/main" id="{4829A88D-1716-4BAC-B2E1-B07DFE87B509}"/>
              </a:ext>
            </a:extLst>
          </p:cNvPr>
          <p:cNvCxnSpPr>
            <a:cxnSpLocks/>
            <a:stCxn id="51" idx="1"/>
            <a:endCxn id="54" idx="0"/>
          </p:cNvCxnSpPr>
          <p:nvPr/>
        </p:nvCxnSpPr>
        <p:spPr>
          <a:xfrm rot="10800000" flipV="1">
            <a:off x="5676989" y="2629231"/>
            <a:ext cx="973749" cy="89559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四角形: 角を丸くする 53">
            <a:extLst>
              <a:ext uri="{FF2B5EF4-FFF2-40B4-BE49-F238E27FC236}">
                <a16:creationId xmlns:a16="http://schemas.microsoft.com/office/drawing/2014/main" id="{C0DA8AF6-CB91-4690-ADBE-BC64C9DC1B18}"/>
              </a:ext>
            </a:extLst>
          </p:cNvPr>
          <p:cNvSpPr/>
          <p:nvPr/>
        </p:nvSpPr>
        <p:spPr>
          <a:xfrm>
            <a:off x="5114226" y="3524821"/>
            <a:ext cx="1125524" cy="62227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Robot-type</a:t>
            </a:r>
            <a:endParaRPr kumimoji="1" lang="ja-JP" altLang="en-US" dirty="0">
              <a:solidFill>
                <a:schemeClr val="tx1"/>
              </a:solidFill>
            </a:endParaRPr>
          </a:p>
        </p:txBody>
      </p:sp>
      <p:cxnSp>
        <p:nvCxnSpPr>
          <p:cNvPr id="55" name="コネクタ: 曲線 54">
            <a:extLst>
              <a:ext uri="{FF2B5EF4-FFF2-40B4-BE49-F238E27FC236}">
                <a16:creationId xmlns:a16="http://schemas.microsoft.com/office/drawing/2014/main" id="{AC39227C-B884-4D62-AFA2-B05BBE7F1039}"/>
              </a:ext>
            </a:extLst>
          </p:cNvPr>
          <p:cNvCxnSpPr>
            <a:cxnSpLocks/>
            <a:stCxn id="54" idx="2"/>
            <a:endCxn id="47" idx="0"/>
          </p:cNvCxnSpPr>
          <p:nvPr/>
        </p:nvCxnSpPr>
        <p:spPr>
          <a:xfrm rot="16200000" flipH="1">
            <a:off x="5840949" y="3983129"/>
            <a:ext cx="1013510" cy="1341433"/>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pic>
        <p:nvPicPr>
          <p:cNvPr id="57" name="Picture 2" descr="書類・ドキュメントのアイコン04 | フリーのアイコンイラスト素材 icon-pit">
            <a:extLst>
              <a:ext uri="{FF2B5EF4-FFF2-40B4-BE49-F238E27FC236}">
                <a16:creationId xmlns:a16="http://schemas.microsoft.com/office/drawing/2014/main" id="{5E83BC12-01BE-4B90-A9E2-9AF8309E7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3084" y="5591906"/>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8" name="テキスト ボックス 57">
            <a:extLst>
              <a:ext uri="{FF2B5EF4-FFF2-40B4-BE49-F238E27FC236}">
                <a16:creationId xmlns:a16="http://schemas.microsoft.com/office/drawing/2014/main" id="{4B776286-43EC-43B2-9DF1-AD16EC46081C}"/>
              </a:ext>
            </a:extLst>
          </p:cNvPr>
          <p:cNvSpPr txBox="1"/>
          <p:nvPr/>
        </p:nvSpPr>
        <p:spPr>
          <a:xfrm>
            <a:off x="3842003" y="6196948"/>
            <a:ext cx="1619289" cy="369332"/>
          </a:xfrm>
          <a:prstGeom prst="rect">
            <a:avLst/>
          </a:prstGeom>
          <a:noFill/>
        </p:spPr>
        <p:txBody>
          <a:bodyPr wrap="none" rtlCol="0">
            <a:spAutoFit/>
          </a:bodyPr>
          <a:lstStyle/>
          <a:p>
            <a:r>
              <a:rPr kumimoji="1" lang="en-US" altLang="ja-JP" dirty="0" err="1"/>
              <a:t>Scenario.config</a:t>
            </a:r>
            <a:endParaRPr kumimoji="1" lang="en-US" altLang="ja-JP" dirty="0"/>
          </a:p>
        </p:txBody>
      </p:sp>
      <p:cxnSp>
        <p:nvCxnSpPr>
          <p:cNvPr id="59" name="コネクタ: 曲線 58">
            <a:extLst>
              <a:ext uri="{FF2B5EF4-FFF2-40B4-BE49-F238E27FC236}">
                <a16:creationId xmlns:a16="http://schemas.microsoft.com/office/drawing/2014/main" id="{EA4F1A14-C283-4786-BEDF-C8607DFDB776}"/>
              </a:ext>
            </a:extLst>
          </p:cNvPr>
          <p:cNvCxnSpPr>
            <a:cxnSpLocks/>
            <a:stCxn id="57" idx="3"/>
            <a:endCxn id="1063" idx="1"/>
          </p:cNvCxnSpPr>
          <p:nvPr/>
        </p:nvCxnSpPr>
        <p:spPr>
          <a:xfrm>
            <a:off x="4312792" y="5986760"/>
            <a:ext cx="2245242" cy="363806"/>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コネクタ: 曲線 94">
            <a:extLst>
              <a:ext uri="{FF2B5EF4-FFF2-40B4-BE49-F238E27FC236}">
                <a16:creationId xmlns:a16="http://schemas.microsoft.com/office/drawing/2014/main" id="{ADE965A7-8EA8-4D8B-A0C2-F343F8B8177A}"/>
              </a:ext>
            </a:extLst>
          </p:cNvPr>
          <p:cNvCxnSpPr>
            <a:cxnSpLocks/>
            <a:stCxn id="29" idx="0"/>
            <a:endCxn id="54" idx="1"/>
          </p:cNvCxnSpPr>
          <p:nvPr/>
        </p:nvCxnSpPr>
        <p:spPr>
          <a:xfrm rot="5400000" flipH="1" flipV="1">
            <a:off x="3441362" y="2598985"/>
            <a:ext cx="435892" cy="2909835"/>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8" name="コネクタ: 曲線 97">
            <a:extLst>
              <a:ext uri="{FF2B5EF4-FFF2-40B4-BE49-F238E27FC236}">
                <a16:creationId xmlns:a16="http://schemas.microsoft.com/office/drawing/2014/main" id="{869F6648-5447-4556-B523-DBB7D4D7A1C3}"/>
              </a:ext>
            </a:extLst>
          </p:cNvPr>
          <p:cNvCxnSpPr>
            <a:cxnSpLocks/>
            <a:stCxn id="15" idx="3"/>
            <a:endCxn id="47" idx="1"/>
          </p:cNvCxnSpPr>
          <p:nvPr/>
        </p:nvCxnSpPr>
        <p:spPr>
          <a:xfrm>
            <a:off x="3979718" y="4986326"/>
            <a:ext cx="2519157" cy="4236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63" name="フローチャート: 手作業 1062">
            <a:extLst>
              <a:ext uri="{FF2B5EF4-FFF2-40B4-BE49-F238E27FC236}">
                <a16:creationId xmlns:a16="http://schemas.microsoft.com/office/drawing/2014/main" id="{9840062C-AFB5-4793-9261-D4E82C84C1C4}"/>
              </a:ext>
            </a:extLst>
          </p:cNvPr>
          <p:cNvSpPr/>
          <p:nvPr/>
        </p:nvSpPr>
        <p:spPr>
          <a:xfrm>
            <a:off x="6396105" y="6101185"/>
            <a:ext cx="1619288" cy="498762"/>
          </a:xfrm>
          <a:prstGeom prst="flowChartManualOperation">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initialize</a:t>
            </a:r>
            <a:endParaRPr kumimoji="1" lang="ja-JP" altLang="en-US" dirty="0">
              <a:solidFill>
                <a:schemeClr val="tx1"/>
              </a:solidFill>
            </a:endParaRPr>
          </a:p>
        </p:txBody>
      </p:sp>
      <p:cxnSp>
        <p:nvCxnSpPr>
          <p:cNvPr id="108" name="コネクタ: 曲線 107">
            <a:extLst>
              <a:ext uri="{FF2B5EF4-FFF2-40B4-BE49-F238E27FC236}">
                <a16:creationId xmlns:a16="http://schemas.microsoft.com/office/drawing/2014/main" id="{E28AD1A0-B7F1-43F3-88F8-1C6192D7648F}"/>
              </a:ext>
            </a:extLst>
          </p:cNvPr>
          <p:cNvCxnSpPr>
            <a:cxnSpLocks/>
            <a:stCxn id="47" idx="2"/>
            <a:endCxn id="1063" idx="0"/>
          </p:cNvCxnSpPr>
          <p:nvPr/>
        </p:nvCxnSpPr>
        <p:spPr>
          <a:xfrm rot="16200000" flipH="1">
            <a:off x="6891175" y="5786610"/>
            <a:ext cx="441821" cy="187328"/>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12" name="タイトル 1">
            <a:extLst>
              <a:ext uri="{FF2B5EF4-FFF2-40B4-BE49-F238E27FC236}">
                <a16:creationId xmlns:a16="http://schemas.microsoft.com/office/drawing/2014/main" id="{8C61CBC7-B6D3-41FA-A7AD-BDFEF85ED12C}"/>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データ読み込み</a:t>
            </a:r>
          </a:p>
        </p:txBody>
      </p:sp>
      <p:pic>
        <p:nvPicPr>
          <p:cNvPr id="123" name="Picture 2" descr="書類・ドキュメントのアイコン04 | フリーのアイコンイラスト素材 icon-pit">
            <a:extLst>
              <a:ext uri="{FF2B5EF4-FFF2-40B4-BE49-F238E27FC236}">
                <a16:creationId xmlns:a16="http://schemas.microsoft.com/office/drawing/2014/main" id="{1EC2C824-85FC-4177-A164-6000BC91F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470" y="517444"/>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24" name="テキスト ボックス 123">
            <a:extLst>
              <a:ext uri="{FF2B5EF4-FFF2-40B4-BE49-F238E27FC236}">
                <a16:creationId xmlns:a16="http://schemas.microsoft.com/office/drawing/2014/main" id="{8FA9C0C7-D406-455F-971E-4E9CC6D56781}"/>
              </a:ext>
            </a:extLst>
          </p:cNvPr>
          <p:cNvSpPr txBox="1"/>
          <p:nvPr/>
        </p:nvSpPr>
        <p:spPr>
          <a:xfrm>
            <a:off x="5893863" y="1101704"/>
            <a:ext cx="1957972" cy="369332"/>
          </a:xfrm>
          <a:prstGeom prst="rect">
            <a:avLst/>
          </a:prstGeom>
          <a:noFill/>
        </p:spPr>
        <p:txBody>
          <a:bodyPr wrap="none" rtlCol="0">
            <a:spAutoFit/>
          </a:bodyPr>
          <a:lstStyle/>
          <a:p>
            <a:r>
              <a:rPr kumimoji="1" lang="en-US" altLang="ja-JP" dirty="0"/>
              <a:t>Task-</a:t>
            </a:r>
            <a:r>
              <a:rPr kumimoji="1" lang="en-US" altLang="ja-JP" dirty="0" err="1"/>
              <a:t>priority.config</a:t>
            </a:r>
            <a:endParaRPr kumimoji="1" lang="en-US" altLang="ja-JP" dirty="0"/>
          </a:p>
        </p:txBody>
      </p:sp>
    </p:spTree>
    <p:extLst>
      <p:ext uri="{BB962C8B-B14F-4D97-AF65-F5344CB8AC3E}">
        <p14:creationId xmlns:p14="http://schemas.microsoft.com/office/powerpoint/2010/main" val="2816396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四角形: 角を丸くする 42">
            <a:extLst>
              <a:ext uri="{FF2B5EF4-FFF2-40B4-BE49-F238E27FC236}">
                <a16:creationId xmlns:a16="http://schemas.microsoft.com/office/drawing/2014/main" id="{21BAC696-DB0B-458E-81BC-8E259128F583}"/>
              </a:ext>
            </a:extLst>
          </p:cNvPr>
          <p:cNvSpPr/>
          <p:nvPr/>
        </p:nvSpPr>
        <p:spPr>
          <a:xfrm>
            <a:off x="446808" y="1309256"/>
            <a:ext cx="8068541" cy="517467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タイトル 1">
            <a:extLst>
              <a:ext uri="{FF2B5EF4-FFF2-40B4-BE49-F238E27FC236}">
                <a16:creationId xmlns:a16="http://schemas.microsoft.com/office/drawing/2014/main" id="{8C61CBC7-B6D3-41FA-A7AD-BDFEF85ED12C}"/>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シミュレーション</a:t>
            </a:r>
          </a:p>
        </p:txBody>
      </p:sp>
      <p:sp>
        <p:nvSpPr>
          <p:cNvPr id="42" name="四角形: 角を丸くする 41">
            <a:extLst>
              <a:ext uri="{FF2B5EF4-FFF2-40B4-BE49-F238E27FC236}">
                <a16:creationId xmlns:a16="http://schemas.microsoft.com/office/drawing/2014/main" id="{C4A5F68E-24ED-4021-BB07-8353F78B5CAB}"/>
              </a:ext>
            </a:extLst>
          </p:cNvPr>
          <p:cNvSpPr/>
          <p:nvPr/>
        </p:nvSpPr>
        <p:spPr>
          <a:xfrm>
            <a:off x="3958935" y="2680546"/>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Agent</a:t>
            </a:r>
            <a:endParaRPr kumimoji="1" lang="ja-JP" altLang="en-US" dirty="0">
              <a:solidFill>
                <a:schemeClr val="tx1"/>
              </a:solidFill>
            </a:endParaRPr>
          </a:p>
        </p:txBody>
      </p:sp>
      <p:sp>
        <p:nvSpPr>
          <p:cNvPr id="45" name="四角形: 角を丸くする 44">
            <a:extLst>
              <a:ext uri="{FF2B5EF4-FFF2-40B4-BE49-F238E27FC236}">
                <a16:creationId xmlns:a16="http://schemas.microsoft.com/office/drawing/2014/main" id="{0BAEF628-4607-4FD8-AE4C-4C2362C8EA70}"/>
              </a:ext>
            </a:extLst>
          </p:cNvPr>
          <p:cNvSpPr/>
          <p:nvPr/>
        </p:nvSpPr>
        <p:spPr>
          <a:xfrm>
            <a:off x="2597728" y="1797316"/>
            <a:ext cx="841663"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Task</a:t>
            </a:r>
            <a:endParaRPr kumimoji="1" lang="ja-JP" altLang="en-US" dirty="0">
              <a:solidFill>
                <a:schemeClr val="tx1"/>
              </a:solidFill>
            </a:endParaRPr>
          </a:p>
        </p:txBody>
      </p:sp>
      <p:pic>
        <p:nvPicPr>
          <p:cNvPr id="56" name="Picture 2" descr="書類・ドキュメントのアイコン04 | フリーのアイコンイラスト素材 icon-pit">
            <a:extLst>
              <a:ext uri="{FF2B5EF4-FFF2-40B4-BE49-F238E27FC236}">
                <a16:creationId xmlns:a16="http://schemas.microsoft.com/office/drawing/2014/main" id="{86AD6E76-A9DF-4FF2-9CB4-24493EC62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982" y="2195715"/>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5BC97EF3-6590-4575-B2D7-C40D7C8CBE17}"/>
              </a:ext>
            </a:extLst>
          </p:cNvPr>
          <p:cNvSpPr txBox="1"/>
          <p:nvPr/>
        </p:nvSpPr>
        <p:spPr>
          <a:xfrm>
            <a:off x="1138158" y="2841507"/>
            <a:ext cx="1957972" cy="369332"/>
          </a:xfrm>
          <a:prstGeom prst="rect">
            <a:avLst/>
          </a:prstGeom>
          <a:noFill/>
        </p:spPr>
        <p:txBody>
          <a:bodyPr wrap="none" rtlCol="0">
            <a:spAutoFit/>
          </a:bodyPr>
          <a:lstStyle/>
          <a:p>
            <a:r>
              <a:rPr kumimoji="1" lang="en-US" altLang="ja-JP" dirty="0"/>
              <a:t>Task-</a:t>
            </a:r>
            <a:r>
              <a:rPr kumimoji="1" lang="en-US" altLang="ja-JP" dirty="0" err="1"/>
              <a:t>priority.config</a:t>
            </a:r>
            <a:endParaRPr kumimoji="1" lang="en-US" altLang="ja-JP" dirty="0"/>
          </a:p>
        </p:txBody>
      </p:sp>
      <p:cxnSp>
        <p:nvCxnSpPr>
          <p:cNvPr id="61" name="コネクタ: 曲線 60">
            <a:extLst>
              <a:ext uri="{FF2B5EF4-FFF2-40B4-BE49-F238E27FC236}">
                <a16:creationId xmlns:a16="http://schemas.microsoft.com/office/drawing/2014/main" id="{DBDABA96-9FB7-4489-963B-3B80C893A581}"/>
              </a:ext>
            </a:extLst>
          </p:cNvPr>
          <p:cNvCxnSpPr>
            <a:cxnSpLocks/>
            <a:stCxn id="56" idx="3"/>
            <a:endCxn id="42" idx="1"/>
          </p:cNvCxnSpPr>
          <p:nvPr/>
        </p:nvCxnSpPr>
        <p:spPr>
          <a:xfrm>
            <a:off x="1833690" y="2590569"/>
            <a:ext cx="2125245" cy="33935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テキスト ボックス 38">
            <a:extLst>
              <a:ext uri="{FF2B5EF4-FFF2-40B4-BE49-F238E27FC236}">
                <a16:creationId xmlns:a16="http://schemas.microsoft.com/office/drawing/2014/main" id="{68486F70-2D34-46D8-B9C7-74686C8A2014}"/>
              </a:ext>
            </a:extLst>
          </p:cNvPr>
          <p:cNvSpPr txBox="1"/>
          <p:nvPr/>
        </p:nvSpPr>
        <p:spPr>
          <a:xfrm>
            <a:off x="721836" y="1625410"/>
            <a:ext cx="1515479" cy="461665"/>
          </a:xfrm>
          <a:prstGeom prst="rect">
            <a:avLst/>
          </a:prstGeom>
          <a:noFill/>
        </p:spPr>
        <p:txBody>
          <a:bodyPr wrap="none" rtlCol="0">
            <a:spAutoFit/>
          </a:bodyPr>
          <a:lstStyle/>
          <a:p>
            <a:r>
              <a:rPr kumimoji="1" lang="en-US" altLang="ja-JP" sz="2400" dirty="0"/>
              <a:t>Simulation</a:t>
            </a:r>
            <a:endParaRPr kumimoji="1" lang="ja-JP" altLang="en-US" sz="2400" dirty="0"/>
          </a:p>
        </p:txBody>
      </p:sp>
      <p:pic>
        <p:nvPicPr>
          <p:cNvPr id="67" name="Picture 2" descr="書類・ドキュメントのアイコン04 | フリーのアイコンイラスト素材 icon-pit">
            <a:extLst>
              <a:ext uri="{FF2B5EF4-FFF2-40B4-BE49-F238E27FC236}">
                <a16:creationId xmlns:a16="http://schemas.microsoft.com/office/drawing/2014/main" id="{D616CEBD-1321-484B-9635-92D7B5A16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1981" y="395854"/>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a:extLst>
              <a:ext uri="{FF2B5EF4-FFF2-40B4-BE49-F238E27FC236}">
                <a16:creationId xmlns:a16="http://schemas.microsoft.com/office/drawing/2014/main" id="{FBE65E4F-D572-4F51-A027-B873727AECE5}"/>
              </a:ext>
            </a:extLst>
          </p:cNvPr>
          <p:cNvSpPr txBox="1"/>
          <p:nvPr/>
        </p:nvSpPr>
        <p:spPr>
          <a:xfrm>
            <a:off x="6368565" y="873424"/>
            <a:ext cx="1812740" cy="369332"/>
          </a:xfrm>
          <a:prstGeom prst="rect">
            <a:avLst/>
          </a:prstGeom>
          <a:noFill/>
        </p:spPr>
        <p:txBody>
          <a:bodyPr wrap="none" rtlCol="0">
            <a:spAutoFit/>
          </a:bodyPr>
          <a:lstStyle/>
          <a:p>
            <a:r>
              <a:rPr kumimoji="1" lang="en-US" altLang="ja-JP" dirty="0" err="1"/>
              <a:t>Simulation.config</a:t>
            </a:r>
            <a:endParaRPr kumimoji="1" lang="en-US" altLang="ja-JP" dirty="0"/>
          </a:p>
        </p:txBody>
      </p:sp>
      <p:cxnSp>
        <p:nvCxnSpPr>
          <p:cNvPr id="69" name="コネクタ: 曲線 68">
            <a:extLst>
              <a:ext uri="{FF2B5EF4-FFF2-40B4-BE49-F238E27FC236}">
                <a16:creationId xmlns:a16="http://schemas.microsoft.com/office/drawing/2014/main" id="{CF4017BC-BB95-43E0-BDD1-AF1E03F902B2}"/>
              </a:ext>
            </a:extLst>
          </p:cNvPr>
          <p:cNvCxnSpPr>
            <a:cxnSpLocks/>
            <a:stCxn id="67" idx="2"/>
            <a:endCxn id="80" idx="0"/>
          </p:cNvCxnSpPr>
          <p:nvPr/>
        </p:nvCxnSpPr>
        <p:spPr>
          <a:xfrm rot="16200000" flipH="1">
            <a:off x="6242582" y="1159815"/>
            <a:ext cx="611752" cy="663246"/>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76" name="四角形: 角を丸くする 75">
            <a:extLst>
              <a:ext uri="{FF2B5EF4-FFF2-40B4-BE49-F238E27FC236}">
                <a16:creationId xmlns:a16="http://schemas.microsoft.com/office/drawing/2014/main" id="{CE202A87-30BF-41EB-AC3D-DF7E45EE8F07}"/>
              </a:ext>
            </a:extLst>
          </p:cNvPr>
          <p:cNvSpPr/>
          <p:nvPr/>
        </p:nvSpPr>
        <p:spPr>
          <a:xfrm>
            <a:off x="3958316" y="1797315"/>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a:t>
            </a:r>
            <a:endParaRPr kumimoji="1" lang="ja-JP" altLang="en-US" dirty="0">
              <a:solidFill>
                <a:schemeClr val="tx1"/>
              </a:solidFill>
            </a:endParaRPr>
          </a:p>
        </p:txBody>
      </p:sp>
      <p:cxnSp>
        <p:nvCxnSpPr>
          <p:cNvPr id="77" name="コネクタ: 曲線 76">
            <a:extLst>
              <a:ext uri="{FF2B5EF4-FFF2-40B4-BE49-F238E27FC236}">
                <a16:creationId xmlns:a16="http://schemas.microsoft.com/office/drawing/2014/main" id="{F557A8E5-43D1-4D2D-9E22-DEC04ED945BC}"/>
              </a:ext>
            </a:extLst>
          </p:cNvPr>
          <p:cNvCxnSpPr>
            <a:cxnSpLocks/>
            <a:stCxn id="76" idx="2"/>
            <a:endCxn id="42" idx="0"/>
          </p:cNvCxnSpPr>
          <p:nvPr/>
        </p:nvCxnSpPr>
        <p:spPr>
          <a:xfrm rot="16200000" flipH="1">
            <a:off x="4285937" y="2488002"/>
            <a:ext cx="384468" cy="61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0" name="四角形: 角を丸くする 79">
            <a:extLst>
              <a:ext uri="{FF2B5EF4-FFF2-40B4-BE49-F238E27FC236}">
                <a16:creationId xmlns:a16="http://schemas.microsoft.com/office/drawing/2014/main" id="{ED60F98A-152C-4E23-A2E4-F5A3A4B8160F}"/>
              </a:ext>
            </a:extLst>
          </p:cNvPr>
          <p:cNvSpPr/>
          <p:nvPr/>
        </p:nvSpPr>
        <p:spPr>
          <a:xfrm>
            <a:off x="6029326" y="1797314"/>
            <a:ext cx="1701510"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Charge-station</a:t>
            </a:r>
            <a:endParaRPr kumimoji="1" lang="ja-JP" altLang="en-US" dirty="0">
              <a:solidFill>
                <a:schemeClr val="tx1"/>
              </a:solidFill>
            </a:endParaRPr>
          </a:p>
        </p:txBody>
      </p:sp>
    </p:spTree>
    <p:extLst>
      <p:ext uri="{BB962C8B-B14F-4D97-AF65-F5344CB8AC3E}">
        <p14:creationId xmlns:p14="http://schemas.microsoft.com/office/powerpoint/2010/main" val="1533075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タスクアロケーションの問題設定</a:t>
            </a:r>
          </a:p>
        </p:txBody>
      </p:sp>
      <p:pic>
        <p:nvPicPr>
          <p:cNvPr id="1026" name="Picture 2">
            <a:extLst>
              <a:ext uri="{FF2B5EF4-FFF2-40B4-BE49-F238E27FC236}">
                <a16:creationId xmlns:a16="http://schemas.microsoft.com/office/drawing/2014/main" id="{A75D84D1-D6DF-99F3-1E84-65ACD4A210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52" t="20120" r="16966" b="7029"/>
          <a:stretch/>
        </p:blipFill>
        <p:spPr bwMode="auto">
          <a:xfrm>
            <a:off x="5778587" y="5803523"/>
            <a:ext cx="2185335" cy="106110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3FF584-B2FB-4309-B06F-32CE0538B8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66" b="12054"/>
          <a:stretch/>
        </p:blipFill>
        <p:spPr bwMode="auto">
          <a:xfrm>
            <a:off x="4747262" y="2747962"/>
            <a:ext cx="2317678" cy="125160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3" name="正方形/長方形 52">
            <a:extLst>
              <a:ext uri="{FF2B5EF4-FFF2-40B4-BE49-F238E27FC236}">
                <a16:creationId xmlns:a16="http://schemas.microsoft.com/office/drawing/2014/main" id="{B408597D-6AC0-AD17-9F1C-22E752791A36}"/>
              </a:ext>
            </a:extLst>
          </p:cNvPr>
          <p:cNvSpPr/>
          <p:nvPr/>
        </p:nvSpPr>
        <p:spPr>
          <a:xfrm>
            <a:off x="301761" y="1376499"/>
            <a:ext cx="3145632"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モジュールの種類</a:t>
            </a: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Body</a:t>
            </a: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Limb</a:t>
            </a:r>
          </a:p>
          <a:p>
            <a:pPr marL="452438" lvl="1" indent="-282575">
              <a:buFont typeface="Wingdings" panose="05000000000000000000" pitchFamily="2" charset="2"/>
              <a:buChar char="Ø"/>
            </a:pPr>
            <a:r>
              <a:rPr lang="en-US" altLang="ja-JP" dirty="0" err="1">
                <a:solidFill>
                  <a:srgbClr val="212121"/>
                </a:solidFill>
                <a:highlight>
                  <a:srgbClr val="FFFFFF"/>
                </a:highlight>
                <a:latin typeface="ＭＳ Ｐゴシック" panose="020B0600070205080204" pitchFamily="50" charset="-128"/>
                <a:ea typeface="ＭＳ Ｐゴシック" panose="020B0600070205080204" pitchFamily="50" charset="-128"/>
              </a:rPr>
              <a:t>EndE</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Wheel</a:t>
            </a:r>
          </a:p>
        </p:txBody>
      </p:sp>
      <p:pic>
        <p:nvPicPr>
          <p:cNvPr id="54" name="図 53">
            <a:extLst>
              <a:ext uri="{FF2B5EF4-FFF2-40B4-BE49-F238E27FC236}">
                <a16:creationId xmlns:a16="http://schemas.microsoft.com/office/drawing/2014/main" id="{6FFA2B74-70B0-119B-8B3D-19F3764CE8C2}"/>
              </a:ext>
            </a:extLst>
          </p:cNvPr>
          <p:cNvPicPr>
            <a:picLocks noChangeAspect="1"/>
          </p:cNvPicPr>
          <p:nvPr/>
        </p:nvPicPr>
        <p:blipFill rotWithShape="1">
          <a:blip r:embed="rId4">
            <a:extLst>
              <a:ext uri="{28A0092B-C50C-407E-A947-70E740481C1C}">
                <a14:useLocalDpi xmlns:a14="http://schemas.microsoft.com/office/drawing/2010/main" val="0"/>
              </a:ext>
            </a:extLst>
          </a:blip>
          <a:srcRect l="5353" t="59764" r="53585"/>
          <a:stretch/>
        </p:blipFill>
        <p:spPr>
          <a:xfrm>
            <a:off x="3841694" y="4628534"/>
            <a:ext cx="1888729" cy="1325563"/>
          </a:xfrm>
          <a:prstGeom prst="ellipse">
            <a:avLst/>
          </a:prstGeom>
          <a:ln>
            <a:noFill/>
          </a:ln>
          <a:effectLst>
            <a:softEdge rad="112500"/>
          </a:effectLst>
        </p:spPr>
      </p:pic>
      <p:pic>
        <p:nvPicPr>
          <p:cNvPr id="55" name="Picture 2">
            <a:extLst>
              <a:ext uri="{FF2B5EF4-FFF2-40B4-BE49-F238E27FC236}">
                <a16:creationId xmlns:a16="http://schemas.microsoft.com/office/drawing/2014/main" id="{1280D617-0CDB-03E7-1396-EDC68AA7B8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641" t="7357" r="20959" b="18643"/>
          <a:stretch/>
        </p:blipFill>
        <p:spPr bwMode="auto">
          <a:xfrm>
            <a:off x="1652662" y="2040974"/>
            <a:ext cx="1665195" cy="114644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B5BC0E2C-7726-F703-ADA2-5DB50DC3A2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498" t="11851" r="26327" b="11396"/>
          <a:stretch/>
        </p:blipFill>
        <p:spPr bwMode="auto">
          <a:xfrm>
            <a:off x="2784070" y="2988274"/>
            <a:ext cx="1665195" cy="114824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7" name="テキスト ボックス 56">
            <a:extLst>
              <a:ext uri="{FF2B5EF4-FFF2-40B4-BE49-F238E27FC236}">
                <a16:creationId xmlns:a16="http://schemas.microsoft.com/office/drawing/2014/main" id="{15364E41-3851-4805-98C2-B822867F100F}"/>
              </a:ext>
            </a:extLst>
          </p:cNvPr>
          <p:cNvSpPr txBox="1"/>
          <p:nvPr/>
        </p:nvSpPr>
        <p:spPr>
          <a:xfrm>
            <a:off x="2674954" y="2564194"/>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Limb</a:t>
            </a:r>
          </a:p>
        </p:txBody>
      </p:sp>
      <p:sp>
        <p:nvSpPr>
          <p:cNvPr id="58" name="テキスト ボックス 57">
            <a:extLst>
              <a:ext uri="{FF2B5EF4-FFF2-40B4-BE49-F238E27FC236}">
                <a16:creationId xmlns:a16="http://schemas.microsoft.com/office/drawing/2014/main" id="{C43BCC16-2417-F089-6C29-8A369054CFEB}"/>
              </a:ext>
            </a:extLst>
          </p:cNvPr>
          <p:cNvSpPr txBox="1"/>
          <p:nvPr/>
        </p:nvSpPr>
        <p:spPr>
          <a:xfrm>
            <a:off x="3715685" y="3587279"/>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Wheel</a:t>
            </a:r>
          </a:p>
        </p:txBody>
      </p:sp>
      <p:pic>
        <p:nvPicPr>
          <p:cNvPr id="59" name="図 58">
            <a:extLst>
              <a:ext uri="{FF2B5EF4-FFF2-40B4-BE49-F238E27FC236}">
                <a16:creationId xmlns:a16="http://schemas.microsoft.com/office/drawing/2014/main" id="{F89BE26B-9A40-1CAE-FC55-19CA33DE9E37}"/>
              </a:ext>
            </a:extLst>
          </p:cNvPr>
          <p:cNvPicPr>
            <a:picLocks noChangeAspect="1"/>
          </p:cNvPicPr>
          <p:nvPr/>
        </p:nvPicPr>
        <p:blipFill rotWithShape="1">
          <a:blip r:embed="rId7"/>
          <a:srcRect l="16237" t="11826" r="16725" b="29754"/>
          <a:stretch/>
        </p:blipFill>
        <p:spPr>
          <a:xfrm>
            <a:off x="786898" y="3007715"/>
            <a:ext cx="1617785" cy="1128806"/>
          </a:xfrm>
          <a:prstGeom prst="ellipse">
            <a:avLst/>
          </a:prstGeom>
          <a:ln>
            <a:noFill/>
          </a:ln>
          <a:effectLst>
            <a:softEdge rad="112500"/>
          </a:effectLst>
        </p:spPr>
      </p:pic>
      <p:sp>
        <p:nvSpPr>
          <p:cNvPr id="60" name="テキスト ボックス 59">
            <a:extLst>
              <a:ext uri="{FF2B5EF4-FFF2-40B4-BE49-F238E27FC236}">
                <a16:creationId xmlns:a16="http://schemas.microsoft.com/office/drawing/2014/main" id="{E0030825-D7E4-34B7-2DE3-99A16B84D1AD}"/>
              </a:ext>
            </a:extLst>
          </p:cNvPr>
          <p:cNvSpPr txBox="1"/>
          <p:nvPr/>
        </p:nvSpPr>
        <p:spPr>
          <a:xfrm>
            <a:off x="1893538" y="3765387"/>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Body</a:t>
            </a:r>
          </a:p>
        </p:txBody>
      </p:sp>
      <p:sp>
        <p:nvSpPr>
          <p:cNvPr id="63" name="正方形/長方形 62">
            <a:extLst>
              <a:ext uri="{FF2B5EF4-FFF2-40B4-BE49-F238E27FC236}">
                <a16:creationId xmlns:a16="http://schemas.microsoft.com/office/drawing/2014/main" id="{C7BC3E04-46B8-A3B0-50D6-E2644DADF821}"/>
              </a:ext>
            </a:extLst>
          </p:cNvPr>
          <p:cNvSpPr/>
          <p:nvPr/>
        </p:nvSpPr>
        <p:spPr>
          <a:xfrm>
            <a:off x="4952761" y="1341373"/>
            <a:ext cx="3627357"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想定する作業目標</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インフレータブル構造物の建設</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太陽光発電施設の建設</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通信施設の建設</a:t>
            </a:r>
          </a:p>
          <a:p>
            <a:pPr marL="452438" lvl="1" indent="-282575">
              <a:buFont typeface="Wingdings" panose="05000000000000000000" pitchFamily="2" charset="2"/>
              <a:buChar char="Ø"/>
            </a:pP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p:txBody>
      </p:sp>
      <p:pic>
        <p:nvPicPr>
          <p:cNvPr id="1029" name="図 1028">
            <a:extLst>
              <a:ext uri="{FF2B5EF4-FFF2-40B4-BE49-F238E27FC236}">
                <a16:creationId xmlns:a16="http://schemas.microsoft.com/office/drawing/2014/main" id="{99877B8B-9229-CFC8-2ADF-FFEE895A3506}"/>
              </a:ext>
            </a:extLst>
          </p:cNvPr>
          <p:cNvPicPr>
            <a:picLocks noChangeAspect="1"/>
          </p:cNvPicPr>
          <p:nvPr/>
        </p:nvPicPr>
        <p:blipFill>
          <a:blip r:embed="rId8"/>
          <a:srcRect l="15423" r="24438"/>
          <a:stretch/>
        </p:blipFill>
        <p:spPr>
          <a:xfrm>
            <a:off x="7074226" y="2441914"/>
            <a:ext cx="1297041" cy="1582412"/>
          </a:xfrm>
          <a:prstGeom prst="ellipse">
            <a:avLst/>
          </a:prstGeom>
          <a:ln>
            <a:noFill/>
          </a:ln>
          <a:effectLst>
            <a:softEdge rad="112500"/>
          </a:effectLst>
        </p:spPr>
      </p:pic>
      <p:sp>
        <p:nvSpPr>
          <p:cNvPr id="1031" name="テキスト ボックス 1030">
            <a:extLst>
              <a:ext uri="{FF2B5EF4-FFF2-40B4-BE49-F238E27FC236}">
                <a16:creationId xmlns:a16="http://schemas.microsoft.com/office/drawing/2014/main" id="{642C2E5F-7421-9F2C-1EE5-37CDCEC4754F}"/>
              </a:ext>
            </a:extLst>
          </p:cNvPr>
          <p:cNvSpPr txBox="1"/>
          <p:nvPr/>
        </p:nvSpPr>
        <p:spPr>
          <a:xfrm>
            <a:off x="5433334" y="3878493"/>
            <a:ext cx="1953865"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dirty="0">
              <a:solidFill>
                <a:schemeClr val="accent2"/>
              </a:solidFill>
              <a:latin typeface="ＭＳ Ｐゴシック" panose="020B0600070205080204" pitchFamily="50" charset="-128"/>
              <a:ea typeface="ＭＳ Ｐゴシック" panose="020B0600070205080204" pitchFamily="50" charset="-128"/>
            </a:endParaRPr>
          </a:p>
        </p:txBody>
      </p:sp>
      <p:sp>
        <p:nvSpPr>
          <p:cNvPr id="1032" name="テキスト ボックス 1031">
            <a:extLst>
              <a:ext uri="{FF2B5EF4-FFF2-40B4-BE49-F238E27FC236}">
                <a16:creationId xmlns:a16="http://schemas.microsoft.com/office/drawing/2014/main" id="{C5E2DC84-E218-5046-A24A-7F474253874C}"/>
              </a:ext>
            </a:extLst>
          </p:cNvPr>
          <p:cNvSpPr txBox="1"/>
          <p:nvPr/>
        </p:nvSpPr>
        <p:spPr>
          <a:xfrm>
            <a:off x="7592076" y="3814830"/>
            <a:ext cx="1540742"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太陽光発電</a:t>
            </a:r>
            <a:endParaRPr lang="en-US" altLang="ja-JP" dirty="0">
              <a:solidFill>
                <a:schemeClr val="accent2"/>
              </a:solidFill>
              <a:latin typeface="ＭＳ Ｐゴシック" panose="020B0600070205080204" pitchFamily="50" charset="-128"/>
              <a:ea typeface="ＭＳ Ｐゴシック" panose="020B0600070205080204" pitchFamily="50" charset="-128"/>
            </a:endParaRPr>
          </a:p>
        </p:txBody>
      </p:sp>
      <p:sp>
        <p:nvSpPr>
          <p:cNvPr id="1033" name="正方形/長方形 1032">
            <a:extLst>
              <a:ext uri="{FF2B5EF4-FFF2-40B4-BE49-F238E27FC236}">
                <a16:creationId xmlns:a16="http://schemas.microsoft.com/office/drawing/2014/main" id="{F25E55CA-CA73-378A-AC07-C9729312439A}"/>
              </a:ext>
            </a:extLst>
          </p:cNvPr>
          <p:cNvSpPr/>
          <p:nvPr/>
        </p:nvSpPr>
        <p:spPr>
          <a:xfrm>
            <a:off x="298858" y="4524941"/>
            <a:ext cx="3145632"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ロボットの種類</a:t>
            </a: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三脚単腕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三脚双腕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四脚単腕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四脚双腕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sz="1800" dirty="0">
              <a:latin typeface="ＭＳ Ｐゴシック" panose="020B0600070205080204" pitchFamily="50" charset="-128"/>
              <a:ea typeface="ＭＳ Ｐゴシック" panose="020B0600070205080204" pitchFamily="50" charset="-128"/>
            </a:endParaRPr>
          </a:p>
        </p:txBody>
      </p:sp>
      <p:sp>
        <p:nvSpPr>
          <p:cNvPr id="1037" name="テキスト ボックス 1036">
            <a:extLst>
              <a:ext uri="{FF2B5EF4-FFF2-40B4-BE49-F238E27FC236}">
                <a16:creationId xmlns:a16="http://schemas.microsoft.com/office/drawing/2014/main" id="{61DB758F-7FA1-A78F-2ECE-18E484905512}"/>
              </a:ext>
            </a:extLst>
          </p:cNvPr>
          <p:cNvSpPr txBox="1"/>
          <p:nvPr/>
        </p:nvSpPr>
        <p:spPr>
          <a:xfrm>
            <a:off x="1751744" y="4980231"/>
            <a:ext cx="2201267" cy="646331"/>
          </a:xfrm>
          <a:prstGeom prst="rect">
            <a:avLst/>
          </a:prstGeom>
          <a:noFill/>
        </p:spPr>
        <p:txBody>
          <a:bodyPr wrap="square">
            <a:spAutoFit/>
          </a:bodyPr>
          <a:lstStyle/>
          <a:p>
            <a:pPr lvl="1">
              <a:buFont typeface="Wingdings" panose="05000000000000000000" pitchFamily="2" charset="2"/>
              <a:buChar char="Ø"/>
            </a:pPr>
            <a:r>
              <a:rPr lang="ja-JP" altLang="en-US" sz="1800" dirty="0">
                <a:latin typeface="ＭＳ Ｐゴシック" panose="020B0600070205080204" pitchFamily="50" charset="-128"/>
                <a:ea typeface="ＭＳ Ｐゴシック" panose="020B0600070205080204" pitchFamily="50" charset="-128"/>
              </a:rPr>
              <a:t>ドラゴン型</a:t>
            </a:r>
            <a:endParaRPr kumimoji="1" lang="en-US" altLang="ja-JP" sz="1800" dirty="0">
              <a:latin typeface="ＭＳ Ｐゴシック" panose="020B0600070205080204" pitchFamily="50" charset="-128"/>
              <a:ea typeface="ＭＳ Ｐゴシック" panose="020B0600070205080204" pitchFamily="50" charset="-128"/>
            </a:endParaRPr>
          </a:p>
          <a:p>
            <a:pPr lvl="1">
              <a:spcAft>
                <a:spcPts val="1200"/>
              </a:spcAft>
              <a:buFont typeface="Wingdings" panose="05000000000000000000" pitchFamily="2" charset="2"/>
              <a:buChar char="Ø"/>
            </a:pPr>
            <a:r>
              <a:rPr lang="ja-JP" altLang="en-US" sz="1800" dirty="0">
                <a:latin typeface="ＭＳ Ｐゴシック" panose="020B0600070205080204" pitchFamily="50" charset="-128"/>
                <a:ea typeface="ＭＳ Ｐゴシック" panose="020B0600070205080204" pitchFamily="50" charset="-128"/>
              </a:rPr>
              <a:t>ミニマル型</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p:txBody>
      </p:sp>
      <p:pic>
        <p:nvPicPr>
          <p:cNvPr id="1039" name="Picture 10">
            <a:extLst>
              <a:ext uri="{FF2B5EF4-FFF2-40B4-BE49-F238E27FC236}">
                <a16:creationId xmlns:a16="http://schemas.microsoft.com/office/drawing/2014/main" id="{B939AA98-4297-4F4F-3A6B-470CD7C743B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158" r="19157" b="12315"/>
          <a:stretch/>
        </p:blipFill>
        <p:spPr bwMode="auto">
          <a:xfrm>
            <a:off x="6635141" y="4509492"/>
            <a:ext cx="1969293" cy="141278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40" name="テキスト ボックス 1039">
            <a:extLst>
              <a:ext uri="{FF2B5EF4-FFF2-40B4-BE49-F238E27FC236}">
                <a16:creationId xmlns:a16="http://schemas.microsoft.com/office/drawing/2014/main" id="{E0C3CF2D-AD42-5127-CEDE-D65A42C991C5}"/>
              </a:ext>
            </a:extLst>
          </p:cNvPr>
          <p:cNvSpPr txBox="1"/>
          <p:nvPr/>
        </p:nvSpPr>
        <p:spPr>
          <a:xfrm>
            <a:off x="4897376" y="5690918"/>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三脚単腕型</a:t>
            </a:r>
          </a:p>
        </p:txBody>
      </p:sp>
      <p:sp>
        <p:nvSpPr>
          <p:cNvPr id="1043" name="テキスト ボックス 1042">
            <a:extLst>
              <a:ext uri="{FF2B5EF4-FFF2-40B4-BE49-F238E27FC236}">
                <a16:creationId xmlns:a16="http://schemas.microsoft.com/office/drawing/2014/main" id="{6756F34E-6377-59CC-CF8D-00B411686FDF}"/>
              </a:ext>
            </a:extLst>
          </p:cNvPr>
          <p:cNvSpPr txBox="1"/>
          <p:nvPr/>
        </p:nvSpPr>
        <p:spPr>
          <a:xfrm>
            <a:off x="7488183" y="6334076"/>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ドラゴン型</a:t>
            </a:r>
          </a:p>
        </p:txBody>
      </p:sp>
      <p:sp>
        <p:nvSpPr>
          <p:cNvPr id="1044" name="テキスト ボックス 1043">
            <a:extLst>
              <a:ext uri="{FF2B5EF4-FFF2-40B4-BE49-F238E27FC236}">
                <a16:creationId xmlns:a16="http://schemas.microsoft.com/office/drawing/2014/main" id="{CACD4B8A-7C93-19B1-CF7B-804A2CB0295C}"/>
              </a:ext>
            </a:extLst>
          </p:cNvPr>
          <p:cNvSpPr txBox="1"/>
          <p:nvPr/>
        </p:nvSpPr>
        <p:spPr>
          <a:xfrm>
            <a:off x="7649057" y="5479471"/>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ミニマル型</a:t>
            </a:r>
          </a:p>
        </p:txBody>
      </p:sp>
    </p:spTree>
    <p:extLst>
      <p:ext uri="{BB962C8B-B14F-4D97-AF65-F5344CB8AC3E}">
        <p14:creationId xmlns:p14="http://schemas.microsoft.com/office/powerpoint/2010/main" val="3959753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モジュール編</a:t>
            </a:r>
          </a:p>
        </p:txBody>
      </p:sp>
      <p:sp>
        <p:nvSpPr>
          <p:cNvPr id="23" name="正方形/長方形 22">
            <a:extLst>
              <a:ext uri="{FF2B5EF4-FFF2-40B4-BE49-F238E27FC236}">
                <a16:creationId xmlns:a16="http://schemas.microsoft.com/office/drawing/2014/main" id="{0D5C7489-B3B7-413C-AFF4-5CFB38E2E0D9}"/>
              </a:ext>
            </a:extLst>
          </p:cNvPr>
          <p:cNvSpPr/>
          <p:nvPr/>
        </p:nvSpPr>
        <p:spPr>
          <a:xfrm>
            <a:off x="251739" y="1357519"/>
            <a:ext cx="7489488" cy="193899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モジュール単体の移動は不可</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全モジュールにバッテリーあり</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４種類のタイプが存在 </a:t>
            </a:r>
            <a:r>
              <a:rPr lang="en-US" altLang="ja-JP" sz="2000" dirty="0">
                <a:latin typeface="ＭＳ Ｐゴシック" panose="020B0600070205080204" pitchFamily="50" charset="-128"/>
                <a:ea typeface="ＭＳ Ｐゴシック" panose="020B0600070205080204" pitchFamily="50" charset="-128"/>
              </a:rPr>
              <a:t>(</a:t>
            </a:r>
            <a:r>
              <a:rPr lang="en-US" altLang="ja-JP"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Body </a:t>
            </a:r>
            <a:r>
              <a:rPr lang="ja-JP" altLang="en-US"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 </a:t>
            </a:r>
            <a:r>
              <a:rPr lang="en-US" altLang="ja-JP"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Limb</a:t>
            </a:r>
            <a:r>
              <a:rPr lang="ja-JP" altLang="en-US"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 ・ </a:t>
            </a:r>
            <a:r>
              <a:rPr lang="en-US" altLang="ja-JP" sz="2000" dirty="0" err="1">
                <a:solidFill>
                  <a:srgbClr val="212121"/>
                </a:solidFill>
                <a:highlight>
                  <a:srgbClr val="FFFFFF"/>
                </a:highlight>
                <a:latin typeface="ＭＳ Ｐゴシック" panose="020B0600070205080204" pitchFamily="50" charset="-128"/>
                <a:ea typeface="ＭＳ Ｐゴシック" panose="020B0600070205080204" pitchFamily="50" charset="-128"/>
              </a:rPr>
              <a:t>EndE</a:t>
            </a:r>
            <a:r>
              <a:rPr lang="ja-JP" altLang="en-US"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 ・ </a:t>
            </a:r>
            <a:r>
              <a:rPr lang="en-US" altLang="ja-JP"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Wheel</a:t>
            </a:r>
            <a:r>
              <a:rPr lang="en-US" altLang="ja-JP" sz="2000" dirty="0">
                <a:latin typeface="ＭＳ Ｐゴシック" panose="020B0600070205080204" pitchFamily="50" charset="-128"/>
                <a:ea typeface="ＭＳ Ｐゴシック" panose="020B0600070205080204" pitchFamily="50" charset="-128"/>
              </a:rPr>
              <a:t>)</a:t>
            </a: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タイプごとにバッテリー総量が異なる</a:t>
            </a:r>
            <a:endParaRPr lang="en-US" altLang="ja-JP" sz="2000" dirty="0">
              <a:latin typeface="ＭＳ Ｐゴシック" panose="020B0600070205080204" pitchFamily="50" charset="-128"/>
              <a:ea typeface="ＭＳ Ｐゴシック" panose="020B0600070205080204" pitchFamily="50" charset="-128"/>
            </a:endParaRPr>
          </a:p>
        </p:txBody>
      </p:sp>
      <p:sp>
        <p:nvSpPr>
          <p:cNvPr id="24" name="正方形/長方形 23">
            <a:extLst>
              <a:ext uri="{FF2B5EF4-FFF2-40B4-BE49-F238E27FC236}">
                <a16:creationId xmlns:a16="http://schemas.microsoft.com/office/drawing/2014/main" id="{70EDFE13-4481-40D6-874C-82C482D2AA77}"/>
              </a:ext>
            </a:extLst>
          </p:cNvPr>
          <p:cNvSpPr/>
          <p:nvPr/>
        </p:nvSpPr>
        <p:spPr>
          <a:xfrm>
            <a:off x="4522404" y="1357518"/>
            <a:ext cx="4320262" cy="1092607"/>
          </a:xfrm>
          <a:prstGeom prst="rect">
            <a:avLst/>
          </a:prstGeom>
        </p:spPr>
        <p:txBody>
          <a:bodyPr wrap="square">
            <a:spAutoFit/>
          </a:bodyPr>
          <a:lstStyle/>
          <a:p>
            <a:pPr algn="just" defTabSz="914400">
              <a:spcAft>
                <a:spcPts val="600"/>
              </a:spcAft>
              <a:defRPr/>
            </a:pP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以下のいずれかの状態</a:t>
            </a:r>
            <a:br>
              <a:rPr lang="en-US" altLang="ja-JP" sz="2000" dirty="0">
                <a:latin typeface="ＭＳ Ｐゴシック" panose="020B0600070205080204" pitchFamily="50" charset="-128"/>
                <a:ea typeface="ＭＳ Ｐゴシック" panose="020B0600070205080204" pitchFamily="50" charset="-128"/>
              </a:rPr>
            </a:br>
            <a:r>
              <a:rPr lang="ja-JP" altLang="en-US" sz="2000" b="1" dirty="0">
                <a:solidFill>
                  <a:schemeClr val="accent6">
                    <a:lumMod val="50000"/>
                  </a:schemeClr>
                </a:solidFill>
                <a:latin typeface="ＭＳ Ｐゴシック" panose="020B0600070205080204" pitchFamily="50" charset="-128"/>
                <a:ea typeface="ＭＳ Ｐゴシック" panose="020B0600070205080204" pitchFamily="50" charset="-128"/>
              </a:rPr>
              <a:t>使用中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chemeClr val="accent3">
                    <a:lumMod val="60000"/>
                    <a:lumOff val="40000"/>
                  </a:schemeClr>
                </a:solidFill>
                <a:latin typeface="ＭＳ Ｐゴシック" panose="020B0600070205080204" pitchFamily="50" charset="-128"/>
                <a:ea typeface="ＭＳ Ｐゴシック" panose="020B0600070205080204" pitchFamily="50" charset="-128"/>
              </a:rPr>
              <a:t>予備</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FF0000"/>
                </a:solidFill>
                <a:latin typeface="ＭＳ Ｐゴシック" panose="020B0600070205080204" pitchFamily="50" charset="-128"/>
                <a:ea typeface="ＭＳ Ｐゴシック" panose="020B0600070205080204" pitchFamily="50" charset="-128"/>
              </a:rPr>
              <a:t>故障</a:t>
            </a:r>
            <a:endParaRPr lang="en-US" altLang="ja-JP" sz="2000" dirty="0">
              <a:solidFill>
                <a:srgbClr val="FF0000"/>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034471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ロボット編</a:t>
            </a:r>
          </a:p>
        </p:txBody>
      </p:sp>
      <p:sp>
        <p:nvSpPr>
          <p:cNvPr id="23" name="正方形/長方形 22">
            <a:extLst>
              <a:ext uri="{FF2B5EF4-FFF2-40B4-BE49-F238E27FC236}">
                <a16:creationId xmlns:a16="http://schemas.microsoft.com/office/drawing/2014/main" id="{0D5C7489-B3B7-413C-AFF4-5CFB38E2E0D9}"/>
              </a:ext>
            </a:extLst>
          </p:cNvPr>
          <p:cNvSpPr/>
          <p:nvPr/>
        </p:nvSpPr>
        <p:spPr>
          <a:xfrm>
            <a:off x="251738" y="1357519"/>
            <a:ext cx="8590927" cy="286232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ロボット性能は抽象化して表現</a:t>
            </a: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６種類のタイプが存在</a:t>
            </a:r>
            <a:br>
              <a:rPr lang="en-US" altLang="ja-JP" sz="2000" dirty="0">
                <a:latin typeface="ＭＳ Ｐゴシック" panose="020B0600070205080204" pitchFamily="50" charset="-128"/>
                <a:ea typeface="ＭＳ Ｐゴシック" panose="020B0600070205080204" pitchFamily="50" charset="-128"/>
              </a:rPr>
            </a:br>
            <a:r>
              <a:rPr lang="zh-CN" altLang="en-US" sz="2000" dirty="0">
                <a:latin typeface="ＭＳ Ｐゴシック" panose="020B0600070205080204" pitchFamily="50" charset="-128"/>
                <a:ea typeface="ＭＳ Ｐゴシック" panose="020B0600070205080204" pitchFamily="50" charset="-128"/>
              </a:rPr>
              <a:t>三脚単腕型</a:t>
            </a:r>
            <a:r>
              <a:rPr lang="ja-JP" altLang="en-US" sz="2000" dirty="0">
                <a:latin typeface="ＭＳ Ｐゴシック" panose="020B0600070205080204" pitchFamily="50" charset="-128"/>
                <a:ea typeface="ＭＳ Ｐゴシック" panose="020B0600070205080204" pitchFamily="50" charset="-128"/>
              </a:rPr>
              <a:t>　</a:t>
            </a:r>
            <a:r>
              <a:rPr lang="zh-CN" altLang="en-US" sz="2000" dirty="0">
                <a:latin typeface="ＭＳ Ｐゴシック" panose="020B0600070205080204" pitchFamily="50" charset="-128"/>
                <a:ea typeface="ＭＳ Ｐゴシック" panose="020B0600070205080204" pitchFamily="50" charset="-128"/>
              </a:rPr>
              <a:t>三脚双腕型</a:t>
            </a:r>
            <a:br>
              <a:rPr lang="en-US" altLang="zh-CN" sz="2000" dirty="0">
                <a:latin typeface="ＭＳ Ｐゴシック" panose="020B0600070205080204" pitchFamily="50" charset="-128"/>
                <a:ea typeface="ＭＳ Ｐゴシック" panose="020B0600070205080204" pitchFamily="50" charset="-128"/>
              </a:rPr>
            </a:br>
            <a:r>
              <a:rPr lang="zh-CN" altLang="en-US" sz="2000" dirty="0">
                <a:latin typeface="ＭＳ Ｐゴシック" panose="020B0600070205080204" pitchFamily="50" charset="-128"/>
                <a:ea typeface="ＭＳ Ｐゴシック" panose="020B0600070205080204" pitchFamily="50" charset="-128"/>
              </a:rPr>
              <a:t>四脚単腕型</a:t>
            </a:r>
            <a:r>
              <a:rPr lang="ja-JP" altLang="en-US" sz="2000" dirty="0">
                <a:latin typeface="ＭＳ Ｐゴシック" panose="020B0600070205080204" pitchFamily="50" charset="-128"/>
                <a:ea typeface="ＭＳ Ｐゴシック" panose="020B0600070205080204" pitchFamily="50" charset="-128"/>
              </a:rPr>
              <a:t>　</a:t>
            </a:r>
            <a:r>
              <a:rPr lang="zh-CN" altLang="en-US" sz="2000" dirty="0">
                <a:latin typeface="ＭＳ Ｐゴシック" panose="020B0600070205080204" pitchFamily="50" charset="-128"/>
                <a:ea typeface="ＭＳ Ｐゴシック" panose="020B0600070205080204" pitchFamily="50" charset="-128"/>
              </a:rPr>
              <a:t>四脚双腕型</a:t>
            </a:r>
            <a:br>
              <a:rPr lang="en-US" altLang="zh-CN" sz="2000" dirty="0">
                <a:latin typeface="ＭＳ Ｐゴシック" panose="020B0600070205080204" pitchFamily="50" charset="-128"/>
                <a:ea typeface="ＭＳ Ｐゴシック" panose="020B0600070205080204" pitchFamily="50" charset="-128"/>
              </a:rPr>
            </a:br>
            <a:r>
              <a:rPr lang="ja-JP" altLang="en-US" sz="2000" dirty="0">
                <a:latin typeface="ＭＳ Ｐゴシック" panose="020B0600070205080204" pitchFamily="50" charset="-128"/>
                <a:ea typeface="ＭＳ Ｐゴシック" panose="020B0600070205080204" pitchFamily="50" charset="-128"/>
              </a:rPr>
              <a:t>ドラゴン型</a:t>
            </a:r>
            <a:r>
              <a:rPr kumimoji="1" lang="ja-JP" altLang="en-US" sz="2000" dirty="0">
                <a:latin typeface="ＭＳ Ｐゴシック" panose="020B0600070205080204" pitchFamily="50" charset="-128"/>
                <a:ea typeface="ＭＳ Ｐゴシック" panose="020B0600070205080204" pitchFamily="50" charset="-128"/>
              </a:rPr>
              <a:t>　　ミニマル型</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能力値はタイプで異なる</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各タイプは固有のモジュール要求量（タイプ＆個数）をもつ</a:t>
            </a:r>
            <a:endParaRPr lang="en-US" altLang="ja-JP" sz="2000" dirty="0">
              <a:latin typeface="ＭＳ Ｐゴシック" panose="020B0600070205080204" pitchFamily="50" charset="-128"/>
              <a:ea typeface="ＭＳ Ｐゴシック" panose="020B0600070205080204" pitchFamily="50" charset="-128"/>
            </a:endParaRPr>
          </a:p>
        </p:txBody>
      </p:sp>
      <p:sp>
        <p:nvSpPr>
          <p:cNvPr id="24" name="正方形/長方形 23">
            <a:extLst>
              <a:ext uri="{FF2B5EF4-FFF2-40B4-BE49-F238E27FC236}">
                <a16:creationId xmlns:a16="http://schemas.microsoft.com/office/drawing/2014/main" id="{70EDFE13-4481-40D6-874C-82C482D2AA77}"/>
              </a:ext>
            </a:extLst>
          </p:cNvPr>
          <p:cNvSpPr/>
          <p:nvPr/>
        </p:nvSpPr>
        <p:spPr>
          <a:xfrm>
            <a:off x="4522404" y="1357518"/>
            <a:ext cx="4320262" cy="2092881"/>
          </a:xfrm>
          <a:prstGeom prst="rect">
            <a:avLst/>
          </a:prstGeom>
        </p:spPr>
        <p:txBody>
          <a:bodyPr wrap="square">
            <a:spAutoFit/>
          </a:bodyPr>
          <a:lstStyle/>
          <a:p>
            <a:pPr algn="just" defTabSz="914400">
              <a:spcAft>
                <a:spcPts val="600"/>
              </a:spcAft>
              <a:defRPr/>
            </a:pP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以下のいずれかの状態</a:t>
            </a:r>
            <a:br>
              <a:rPr lang="en-US" altLang="ja-JP" sz="2000" dirty="0">
                <a:latin typeface="ＭＳ Ｐゴシック" panose="020B0600070205080204" pitchFamily="50" charset="-128"/>
                <a:ea typeface="ＭＳ Ｐゴシック" panose="020B0600070205080204" pitchFamily="50" charset="-128"/>
              </a:rPr>
            </a:br>
            <a:r>
              <a:rPr lang="ja-JP" altLang="en-US" sz="2000" dirty="0">
                <a:solidFill>
                  <a:schemeClr val="accent6">
                    <a:lumMod val="50000"/>
                  </a:schemeClr>
                </a:solidFill>
                <a:latin typeface="ＭＳ Ｐゴシック" panose="020B0600070205080204" pitchFamily="50" charset="-128"/>
                <a:ea typeface="ＭＳ Ｐゴシック" panose="020B0600070205080204" pitchFamily="50" charset="-128"/>
              </a:rPr>
              <a:t>待機中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0070C0"/>
                </a:solidFill>
                <a:latin typeface="ＭＳ Ｐゴシック" panose="020B0600070205080204" pitchFamily="50" charset="-128"/>
                <a:ea typeface="ＭＳ Ｐゴシック" panose="020B0600070205080204" pitchFamily="50" charset="-128"/>
              </a:rPr>
              <a:t>移動中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FF9900"/>
                </a:solidFill>
                <a:latin typeface="ＭＳ Ｐゴシック" panose="020B0600070205080204" pitchFamily="50" charset="-128"/>
                <a:ea typeface="ＭＳ Ｐゴシック" panose="020B0600070205080204" pitchFamily="50" charset="-128"/>
              </a:rPr>
              <a:t>充電中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a:t>
            </a:r>
            <a:br>
              <a:rPr lang="en-US" altLang="ja-JP" sz="2000" dirty="0">
                <a:latin typeface="ＭＳ Ｐゴシック" panose="020B0600070205080204" pitchFamily="50" charset="-128"/>
                <a:ea typeface="ＭＳ Ｐゴシック" panose="020B0600070205080204" pitchFamily="50" charset="-128"/>
              </a:rPr>
            </a:br>
            <a:r>
              <a:rPr lang="ja-JP" altLang="en-US" sz="2000" dirty="0">
                <a:solidFill>
                  <a:srgbClr val="FF99CC"/>
                </a:solidFill>
                <a:latin typeface="ＭＳ Ｐゴシック" panose="020B0600070205080204" pitchFamily="50" charset="-128"/>
                <a:ea typeface="ＭＳ Ｐゴシック" panose="020B0600070205080204" pitchFamily="50" charset="-128"/>
              </a:rPr>
              <a:t>待機中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FF0000"/>
                </a:solidFill>
                <a:latin typeface="ＭＳ Ｐゴシック" panose="020B0600070205080204" pitchFamily="50" charset="-128"/>
                <a:ea typeface="ＭＳ Ｐゴシック" panose="020B0600070205080204" pitchFamily="50" charset="-128"/>
              </a:rPr>
              <a:t>仕事中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chemeClr val="bg1">
                    <a:lumMod val="50000"/>
                  </a:schemeClr>
                </a:solidFill>
                <a:latin typeface="ＭＳ Ｐゴシック" panose="020B0600070205080204" pitchFamily="50" charset="-128"/>
                <a:ea typeface="ＭＳ Ｐゴシック" panose="020B0600070205080204" pitchFamily="50" charset="-128"/>
              </a:rPr>
              <a:t>部品不足</a:t>
            </a:r>
            <a:endParaRPr lang="en-US" altLang="ja-JP" sz="2000" dirty="0">
              <a:solidFill>
                <a:schemeClr val="bg1">
                  <a:lumMod val="50000"/>
                </a:schemeClr>
              </a:solidFill>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部品不足・バッテリー不足で行動不能になる</a:t>
            </a:r>
            <a:endParaRPr lang="en-US" altLang="ja-JP" sz="2000" dirty="0">
              <a:latin typeface="ＭＳ Ｐゴシック" panose="020B0600070205080204" pitchFamily="50" charset="-128"/>
              <a:ea typeface="ＭＳ Ｐゴシック" panose="020B0600070205080204" pitchFamily="50" charset="-128"/>
            </a:endParaRPr>
          </a:p>
        </p:txBody>
      </p:sp>
      <p:graphicFrame>
        <p:nvGraphicFramePr>
          <p:cNvPr id="2" name="表 2">
            <a:extLst>
              <a:ext uri="{FF2B5EF4-FFF2-40B4-BE49-F238E27FC236}">
                <a16:creationId xmlns:a16="http://schemas.microsoft.com/office/drawing/2014/main" id="{91DBCAD8-B2B5-4D3E-92B1-9ED24C81C37F}"/>
              </a:ext>
            </a:extLst>
          </p:cNvPr>
          <p:cNvGraphicFramePr>
            <a:graphicFrameLocks noGrp="1"/>
          </p:cNvGraphicFramePr>
          <p:nvPr>
            <p:extLst>
              <p:ext uri="{D42A27DB-BD31-4B8C-83A1-F6EECF244321}">
                <p14:modId xmlns:p14="http://schemas.microsoft.com/office/powerpoint/2010/main" val="607726125"/>
              </p:ext>
            </p:extLst>
          </p:nvPr>
        </p:nvGraphicFramePr>
        <p:xfrm>
          <a:off x="251739" y="4865280"/>
          <a:ext cx="6284143" cy="1752600"/>
        </p:xfrm>
        <a:graphic>
          <a:graphicData uri="http://schemas.openxmlformats.org/drawingml/2006/table">
            <a:tbl>
              <a:tblPr firstRow="1" bandRow="1">
                <a:tableStyleId>{5C22544A-7EE6-4342-B048-85BDC9FD1C3A}</a:tableStyleId>
              </a:tblPr>
              <a:tblGrid>
                <a:gridCol w="1137799">
                  <a:extLst>
                    <a:ext uri="{9D8B030D-6E8A-4147-A177-3AD203B41FA5}">
                      <a16:colId xmlns:a16="http://schemas.microsoft.com/office/drawing/2014/main" val="122968371"/>
                    </a:ext>
                  </a:extLst>
                </a:gridCol>
                <a:gridCol w="5146344">
                  <a:extLst>
                    <a:ext uri="{9D8B030D-6E8A-4147-A177-3AD203B41FA5}">
                      <a16:colId xmlns:a16="http://schemas.microsoft.com/office/drawing/2014/main" val="532760805"/>
                    </a:ext>
                  </a:extLst>
                </a:gridCol>
              </a:tblGrid>
              <a:tr h="370840">
                <a:tc>
                  <a:txBody>
                    <a:bodyPr/>
                    <a:lstStyle/>
                    <a:p>
                      <a:r>
                        <a:rPr kumimoji="1" lang="ja-JP" altLang="en-US" dirty="0"/>
                        <a:t>カテゴリ</a:t>
                      </a:r>
                    </a:p>
                  </a:txBody>
                  <a:tcPr/>
                </a:tc>
                <a:tc>
                  <a:txBody>
                    <a:bodyPr/>
                    <a:lstStyle/>
                    <a:p>
                      <a:r>
                        <a:rPr kumimoji="1" lang="ja-JP" altLang="en-US" dirty="0"/>
                        <a:t>説明</a:t>
                      </a:r>
                    </a:p>
                  </a:txBody>
                  <a:tcPr/>
                </a:tc>
                <a:extLst>
                  <a:ext uri="{0D108BD9-81ED-4DB2-BD59-A6C34878D82A}">
                    <a16:rowId xmlns:a16="http://schemas.microsoft.com/office/drawing/2014/main" val="756848831"/>
                  </a:ext>
                </a:extLst>
              </a:tr>
              <a:tr h="370840">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運搬能力</a:t>
                      </a:r>
                    </a:p>
                  </a:txBody>
                  <a:tcPr/>
                </a:tc>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荷物の移動に使える余剰トルクを表現</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699448892"/>
                  </a:ext>
                </a:extLst>
              </a:tr>
              <a:tr h="370840">
                <a:tc>
                  <a:txBody>
                    <a:bodyPr/>
                    <a:lstStyle/>
                    <a:p>
                      <a:r>
                        <a:rPr kumimoji="1" lang="ja-JP" altLang="en-US" dirty="0">
                          <a:latin typeface="ＭＳ Ｐゴシック" panose="020B0600070205080204" pitchFamily="50" charset="-128"/>
                          <a:ea typeface="ＭＳ Ｐゴシック" panose="020B0600070205080204" pitchFamily="50" charset="-128"/>
                        </a:rPr>
                        <a:t>加工</a:t>
                      </a:r>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能力</a:t>
                      </a:r>
                      <a:endParaRPr kumimoji="1" lang="ja-JP" altLang="en-US" dirty="0">
                        <a:latin typeface="ＭＳ Ｐゴシック" panose="020B0600070205080204" pitchFamily="50" charset="-128"/>
                        <a:ea typeface="ＭＳ Ｐゴシック" panose="020B0600070205080204" pitchFamily="50" charset="-128"/>
                      </a:endParaRPr>
                    </a:p>
                  </a:txBody>
                  <a:tcPr/>
                </a:tc>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マニピュレータによる部品の取付などの能力を表現</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108803350"/>
                  </a:ext>
                </a:extLst>
              </a:tr>
              <a:tr h="370840">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移動能力</a:t>
                      </a:r>
                      <a:endParaRPr kumimoji="1" lang="ja-JP" altLang="en-US" dirty="0">
                        <a:latin typeface="ＭＳ Ｐゴシック" panose="020B0600070205080204" pitchFamily="50" charset="-128"/>
                        <a:ea typeface="ＭＳ Ｐゴシック" panose="020B060007020508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１ステップの移動距離</a:t>
                      </a:r>
                      <a:endParaRPr kumimoji="1" lang="en-US" altLang="ja-JP" sz="18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ロボット単体の移動能力を表現</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537866136"/>
                  </a:ext>
                </a:extLst>
              </a:tr>
            </a:tbl>
          </a:graphicData>
        </a:graphic>
      </p:graphicFrame>
      <p:sp>
        <p:nvSpPr>
          <p:cNvPr id="7" name="テキスト ボックス 6">
            <a:extLst>
              <a:ext uri="{FF2B5EF4-FFF2-40B4-BE49-F238E27FC236}">
                <a16:creationId xmlns:a16="http://schemas.microsoft.com/office/drawing/2014/main" id="{FF10F769-E8A8-41C3-B040-DB0F47FA8D4F}"/>
              </a:ext>
            </a:extLst>
          </p:cNvPr>
          <p:cNvSpPr txBox="1"/>
          <p:nvPr/>
        </p:nvSpPr>
        <p:spPr>
          <a:xfrm>
            <a:off x="2142885" y="4403615"/>
            <a:ext cx="1857614" cy="461665"/>
          </a:xfrm>
          <a:prstGeom prst="rect">
            <a:avLst/>
          </a:prstGeom>
          <a:noFill/>
        </p:spPr>
        <p:txBody>
          <a:bodyPr wrap="square">
            <a:spAutoFit/>
          </a:bodyPr>
          <a:lstStyle/>
          <a:p>
            <a:pPr algn="ctr"/>
            <a:r>
              <a:rPr lang="ja-JP" altLang="en-US" sz="2400" dirty="0">
                <a:latin typeface="ＭＳ Ｐゴシック" panose="020B0600070205080204" pitchFamily="50" charset="-128"/>
                <a:ea typeface="ＭＳ Ｐゴシック" panose="020B0600070205080204" pitchFamily="50" charset="-128"/>
              </a:rPr>
              <a:t>ロボット性能</a:t>
            </a:r>
            <a:endParaRPr lang="ja-JP" altLang="en-US" sz="2400" dirty="0"/>
          </a:p>
        </p:txBody>
      </p:sp>
      <p:sp>
        <p:nvSpPr>
          <p:cNvPr id="4" name="右中かっこ 3">
            <a:extLst>
              <a:ext uri="{FF2B5EF4-FFF2-40B4-BE49-F238E27FC236}">
                <a16:creationId xmlns:a16="http://schemas.microsoft.com/office/drawing/2014/main" id="{1DE762F9-69AE-4EFF-8265-8890278D80B8}"/>
              </a:ext>
            </a:extLst>
          </p:cNvPr>
          <p:cNvSpPr/>
          <p:nvPr/>
        </p:nvSpPr>
        <p:spPr>
          <a:xfrm>
            <a:off x="6589017" y="5309755"/>
            <a:ext cx="187036" cy="644236"/>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CE58433-812F-4687-852A-6AEA91DC5579}"/>
              </a:ext>
            </a:extLst>
          </p:cNvPr>
          <p:cNvSpPr txBox="1"/>
          <p:nvPr/>
        </p:nvSpPr>
        <p:spPr>
          <a:xfrm>
            <a:off x="6829188" y="5328304"/>
            <a:ext cx="2231686" cy="646331"/>
          </a:xfrm>
          <a:prstGeom prst="rect">
            <a:avLst/>
          </a:prstGeom>
          <a:noFill/>
        </p:spPr>
        <p:txBody>
          <a:bodyPr wrap="square">
            <a:spAutoFit/>
          </a:bodyPr>
          <a:lstStyle/>
          <a:p>
            <a:pPr algn="just"/>
            <a:r>
              <a:rPr lang="ja-JP" altLang="en-US" dirty="0">
                <a:latin typeface="ＭＳ Ｐゴシック" panose="020B0600070205080204" pitchFamily="50" charset="-128"/>
                <a:ea typeface="ＭＳ Ｐゴシック" panose="020B0600070205080204" pitchFamily="50" charset="-128"/>
              </a:rPr>
              <a:t>タスク実行の可否を決める閾値</a:t>
            </a:r>
            <a:endParaRPr lang="ja-JP" altLang="en-US" dirty="0"/>
          </a:p>
        </p:txBody>
      </p:sp>
    </p:spTree>
    <p:extLst>
      <p:ext uri="{BB962C8B-B14F-4D97-AF65-F5344CB8AC3E}">
        <p14:creationId xmlns:p14="http://schemas.microsoft.com/office/powerpoint/2010/main" val="887297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3" name="正方形/長方形 2">
            <a:extLst>
              <a:ext uri="{FF2B5EF4-FFF2-40B4-BE49-F238E27FC236}">
                <a16:creationId xmlns:a16="http://schemas.microsoft.com/office/drawing/2014/main" id="{6E60AFE7-E4B0-4168-A4FA-FB96F736F657}"/>
              </a:ext>
            </a:extLst>
          </p:cNvPr>
          <p:cNvSpPr/>
          <p:nvPr/>
        </p:nvSpPr>
        <p:spPr>
          <a:xfrm>
            <a:off x="883229" y="3428999"/>
            <a:ext cx="2592000" cy="2592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マップ編</a:t>
            </a:r>
          </a:p>
        </p:txBody>
      </p:sp>
      <p:sp>
        <p:nvSpPr>
          <p:cNvPr id="23" name="正方形/長方形 22">
            <a:extLst>
              <a:ext uri="{FF2B5EF4-FFF2-40B4-BE49-F238E27FC236}">
                <a16:creationId xmlns:a16="http://schemas.microsoft.com/office/drawing/2014/main" id="{0D5C7489-B3B7-413C-AFF4-5CFB38E2E0D9}"/>
              </a:ext>
            </a:extLst>
          </p:cNvPr>
          <p:cNvSpPr/>
          <p:nvPr/>
        </p:nvSpPr>
        <p:spPr>
          <a:xfrm>
            <a:off x="251738" y="1357519"/>
            <a:ext cx="8590927" cy="155427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２次元の矩形マップ</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障害物なし・平面</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モジュール，ロボット，タスクは座標を持つ</a:t>
            </a:r>
            <a:endParaRPr lang="en-US" altLang="ja-JP" sz="2000" dirty="0">
              <a:latin typeface="ＭＳ Ｐゴシック" panose="020B0600070205080204" pitchFamily="50" charset="-128"/>
              <a:ea typeface="ＭＳ Ｐゴシック" panose="020B0600070205080204" pitchFamily="50" charset="-128"/>
            </a:endParaRPr>
          </a:p>
        </p:txBody>
      </p:sp>
      <p:sp>
        <p:nvSpPr>
          <p:cNvPr id="8" name="楕円 7">
            <a:extLst>
              <a:ext uri="{FF2B5EF4-FFF2-40B4-BE49-F238E27FC236}">
                <a16:creationId xmlns:a16="http://schemas.microsoft.com/office/drawing/2014/main" id="{78D5AEE8-0774-4679-88A2-3E23F7EEB07E}"/>
              </a:ext>
            </a:extLst>
          </p:cNvPr>
          <p:cNvSpPr/>
          <p:nvPr/>
        </p:nvSpPr>
        <p:spPr>
          <a:xfrm>
            <a:off x="1176865" y="529859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C23DE948-E4C1-4C9E-914B-C52B4F7F9DE2}"/>
              </a:ext>
            </a:extLst>
          </p:cNvPr>
          <p:cNvSpPr/>
          <p:nvPr/>
        </p:nvSpPr>
        <p:spPr>
          <a:xfrm>
            <a:off x="1964268" y="3689927"/>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EB0443C-BD43-4707-8DE2-BD50FC9DF2C1}"/>
              </a:ext>
            </a:extLst>
          </p:cNvPr>
          <p:cNvSpPr/>
          <p:nvPr/>
        </p:nvSpPr>
        <p:spPr>
          <a:xfrm>
            <a:off x="2768603" y="3681459"/>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704774F0-E515-462F-8609-0DDA737D86E1}"/>
              </a:ext>
            </a:extLst>
          </p:cNvPr>
          <p:cNvSpPr/>
          <p:nvPr/>
        </p:nvSpPr>
        <p:spPr>
          <a:xfrm>
            <a:off x="1964268" y="450272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BA794D3-AE84-4810-B9E4-E1AB457BCE78}"/>
              </a:ext>
            </a:extLst>
          </p:cNvPr>
          <p:cNvSpPr txBox="1"/>
          <p:nvPr/>
        </p:nvSpPr>
        <p:spPr>
          <a:xfrm>
            <a:off x="2172772" y="4807768"/>
            <a:ext cx="10204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基地（充電）</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3" name="テキスト ボックス 12">
            <a:extLst>
              <a:ext uri="{FF2B5EF4-FFF2-40B4-BE49-F238E27FC236}">
                <a16:creationId xmlns:a16="http://schemas.microsoft.com/office/drawing/2014/main" id="{7A1450FD-1C57-44D9-A329-C07CD2F6F39D}"/>
              </a:ext>
            </a:extLst>
          </p:cNvPr>
          <p:cNvSpPr txBox="1"/>
          <p:nvPr/>
        </p:nvSpPr>
        <p:spPr>
          <a:xfrm>
            <a:off x="1517091" y="5462451"/>
            <a:ext cx="1251512"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4004ADD8-C50E-4FEB-BF41-80FDE542BDC8}"/>
              </a:ext>
            </a:extLst>
          </p:cNvPr>
          <p:cNvSpPr txBox="1"/>
          <p:nvPr/>
        </p:nvSpPr>
        <p:spPr>
          <a:xfrm>
            <a:off x="1301527" y="3689927"/>
            <a:ext cx="8036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太陽光</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5" name="テキスト ボックス 14">
            <a:extLst>
              <a:ext uri="{FF2B5EF4-FFF2-40B4-BE49-F238E27FC236}">
                <a16:creationId xmlns:a16="http://schemas.microsoft.com/office/drawing/2014/main" id="{DC4449C7-14F3-4B21-A9FA-4010CEBA2504}"/>
              </a:ext>
            </a:extLst>
          </p:cNvPr>
          <p:cNvSpPr txBox="1"/>
          <p:nvPr/>
        </p:nvSpPr>
        <p:spPr>
          <a:xfrm>
            <a:off x="2142847" y="3698739"/>
            <a:ext cx="938190"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通信</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6" name="正方形/長方形 15">
            <a:extLst>
              <a:ext uri="{FF2B5EF4-FFF2-40B4-BE49-F238E27FC236}">
                <a16:creationId xmlns:a16="http://schemas.microsoft.com/office/drawing/2014/main" id="{2781B0FD-48B9-458C-B563-DF2971E0F1F3}"/>
              </a:ext>
            </a:extLst>
          </p:cNvPr>
          <p:cNvSpPr/>
          <p:nvPr/>
        </p:nvSpPr>
        <p:spPr>
          <a:xfrm>
            <a:off x="4522404" y="1357518"/>
            <a:ext cx="4320262" cy="784830"/>
          </a:xfrm>
          <a:prstGeom prst="rect">
            <a:avLst/>
          </a:prstGeom>
        </p:spPr>
        <p:txBody>
          <a:bodyPr wrap="square">
            <a:spAutoFit/>
          </a:bodyPr>
          <a:lstStyle/>
          <a:p>
            <a:pPr algn="just" defTabSz="914400">
              <a:spcAft>
                <a:spcPts val="600"/>
              </a:spcAft>
              <a:defRPr/>
            </a:pP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ロボットは基地でのみ充電可能</a:t>
            </a:r>
            <a:endParaRPr lang="en-US" altLang="ja-JP"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34855663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4007</TotalTime>
  <Words>1532</Words>
  <Application>Microsoft Office PowerPoint</Application>
  <PresentationFormat>画面に合わせる (4:3)</PresentationFormat>
  <Paragraphs>481</Paragraphs>
  <Slides>23</Slides>
  <Notes>0</Notes>
  <HiddenSlides>0</HiddenSlides>
  <MMClips>3</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23</vt:i4>
      </vt:variant>
    </vt:vector>
  </HeadingPairs>
  <TitlesOfParts>
    <vt:vector size="32" baseType="lpstr">
      <vt:lpstr>Aptos</vt:lpstr>
      <vt:lpstr>Aptos Display</vt:lpstr>
      <vt:lpstr>ＭＳ Ｐゴシック</vt:lpstr>
      <vt:lpstr>ＭＳ Ｐゴシック</vt:lpstr>
      <vt:lpstr>游ゴシック</vt:lpstr>
      <vt:lpstr>Arial</vt:lpstr>
      <vt:lpstr>Roboto</vt:lpstr>
      <vt:lpstr>Wingdings</vt:lpstr>
      <vt:lpstr>Office テーマ</vt:lpstr>
      <vt:lpstr>PowerPoint プレゼンテーション</vt:lpstr>
      <vt:lpstr>今後の目標</vt:lpstr>
      <vt:lpstr>フレームワークの全体像</vt:lpstr>
      <vt:lpstr>PowerPoint プレゼンテーション</vt:lpstr>
      <vt:lpstr>PowerPoint プレゼンテーション</vt:lpstr>
      <vt:lpstr>タスクアロケーションの問題設定</vt:lpstr>
      <vt:lpstr>シミュレーション上の実装 モジュール編</vt:lpstr>
      <vt:lpstr>シミュレーション上の実装 ロボット編</vt:lpstr>
      <vt:lpstr>シミュレーション上の実装 マップ編</vt:lpstr>
      <vt:lpstr>シミュレーション上の実装 タスク編</vt:lpstr>
      <vt:lpstr>シミュレーション上の実装 タスク編（つづき）</vt:lpstr>
      <vt:lpstr>シミュレーション上の実装 故障シナリオ編</vt:lpstr>
      <vt:lpstr>技術的なカベ ２種類の最適化問題</vt:lpstr>
      <vt:lpstr>多目的最適化を用いた効率化</vt:lpstr>
      <vt:lpstr>フレームワークの全体像</vt:lpstr>
      <vt:lpstr>問題設定</vt:lpstr>
      <vt:lpstr>シミュレーションの様子 （故障なし）</vt:lpstr>
      <vt:lpstr>多目的最適化で得られた 配分プラン</vt:lpstr>
      <vt:lpstr>故障が起こるシナリオで タスクアロケーション（最適化前）</vt:lpstr>
      <vt:lpstr>故障が起こるシナリオで タスクアロケーション（最適化後）</vt:lpstr>
      <vt:lpstr>今後の目標</vt:lpstr>
      <vt:lpstr>その先の目標 シナリオ変数の最適化</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松野 文俊</dc:creator>
  <cp:lastModifiedBy>谷垣 勇輝</cp:lastModifiedBy>
  <cp:revision>26</cp:revision>
  <dcterms:created xsi:type="dcterms:W3CDTF">2024-10-15T00:11:02Z</dcterms:created>
  <dcterms:modified xsi:type="dcterms:W3CDTF">2025-03-27T10:31:44Z</dcterms:modified>
</cp:coreProperties>
</file>